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4" r:id="rId3"/>
    <p:sldId id="282" r:id="rId4"/>
    <p:sldId id="300" r:id="rId5"/>
    <p:sldId id="299" r:id="rId6"/>
    <p:sldId id="298" r:id="rId7"/>
    <p:sldId id="301" r:id="rId8"/>
    <p:sldId id="303" r:id="rId9"/>
    <p:sldId id="304" r:id="rId10"/>
    <p:sldId id="307" r:id="rId11"/>
    <p:sldId id="308" r:id="rId12"/>
    <p:sldId id="309" r:id="rId13"/>
    <p:sldId id="310" r:id="rId14"/>
    <p:sldId id="294" r:id="rId15"/>
    <p:sldId id="295" r:id="rId16"/>
    <p:sldId id="296" r:id="rId17"/>
    <p:sldId id="293" r:id="rId18"/>
    <p:sldId id="265" r:id="rId19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snet, Youb" initials="BY" lastIdx="1" clrIdx="0">
    <p:extLst>
      <p:ext uri="{19B8F6BF-5375-455C-9EA6-DF929625EA0E}">
        <p15:presenceInfo xmlns:p15="http://schemas.microsoft.com/office/powerpoint/2012/main" xmlns="" userId="Basnet, Youb" providerId="None"/>
      </p:ext>
    </p:extLst>
  </p:cmAuthor>
  <p:cmAuthor id="2" name="Youb Raj Basnet" initials="YRB" lastIdx="1" clrIdx="1">
    <p:extLst>
      <p:ext uri="{19B8F6BF-5375-455C-9EA6-DF929625EA0E}">
        <p15:presenceInfo xmlns:p15="http://schemas.microsoft.com/office/powerpoint/2012/main" xmlns="" userId="f5f5674144218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4764E"/>
    <a:srgbClr val="F69476"/>
    <a:srgbClr val="BA3224"/>
    <a:srgbClr val="D94A3B"/>
    <a:srgbClr val="FF0909"/>
    <a:srgbClr val="FF4F4F"/>
    <a:srgbClr val="B82D1E"/>
    <a:srgbClr val="535B0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249" autoAdjust="0"/>
  </p:normalViewPr>
  <p:slideViewPr>
    <p:cSldViewPr snapToGrid="0">
      <p:cViewPr>
        <p:scale>
          <a:sx n="75" d="100"/>
          <a:sy n="75" d="100"/>
        </p:scale>
        <p:origin x="-234" y="-2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BF52D-0E5D-410C-A6D4-7F5E22D1EC97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CDE70-B73B-46E5-AD80-143DAF8FD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29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4012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5639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5639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5639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29183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86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2618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Details in Chapter 7 of the Project Operations Manual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7005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i-IN" dirty="0"/>
              <a:t>सन्दर्भ सामाग्री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925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202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693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88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855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1777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7396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5639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DE70-B73B-46E5-AD80-143DAF8FD54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5639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28459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30000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07264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92835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62238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44139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42442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41260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33504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86056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16538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10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CDDE6-0A5E-4A0F-A0C8-36C8C2840D3B}" type="datetimeFigureOut">
              <a:rPr lang="en-ZA" smtClean="0"/>
              <a:pPr/>
              <a:t>2020/11/05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277A-E69D-4DE6-91A8-F2A1982B75D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21176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mep.gov.n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dioma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dioma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54">
            <a:extLst>
              <a:ext uri="{FF2B5EF4-FFF2-40B4-BE49-F238E27FC236}">
                <a16:creationId xmlns:a16="http://schemas.microsoft.com/office/drawing/2014/main" xmlns="" id="{277B05E0-1090-4F28-A736-1BA9BEFCC41D}"/>
              </a:ext>
            </a:extLst>
          </p:cNvPr>
          <p:cNvSpPr/>
          <p:nvPr/>
        </p:nvSpPr>
        <p:spPr>
          <a:xfrm>
            <a:off x="1655614" y="1897539"/>
            <a:ext cx="8626772" cy="133182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 sz="2200">
                <a:solidFill>
                  <a:srgbClr val="FFFFFF"/>
                </a:solidFill>
              </a:defRPr>
            </a:pP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युवा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रोजगारीका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लागि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 sz="2200">
                <a:solidFill>
                  <a:srgbClr val="FFFFFF"/>
                </a:solidFill>
              </a:defRPr>
            </a:pP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रुपान्तरण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ne-NP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पहल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ne-NP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आयोजना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 sz="2200">
                <a:solidFill>
                  <a:srgbClr val="FFFFFF"/>
                </a:solidFill>
              </a:defRPr>
            </a:pP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Kalimati" panose="00000400000000000000" pitchFamily="2"/>
              </a:rPr>
              <a:t>(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युवा-रुप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)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Kalimati" panose="00000400000000000000" pitchFamily="2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EFE8A94-0CE7-4364-A88C-60A86C66A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4485" y="595463"/>
            <a:ext cx="2502466" cy="14150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4FC838A-6EDC-4541-985A-9ABDA73F6B8E}"/>
              </a:ext>
            </a:extLst>
          </p:cNvPr>
          <p:cNvSpPr txBox="1"/>
          <p:nvPr/>
        </p:nvSpPr>
        <p:spPr>
          <a:xfrm>
            <a:off x="9708691" y="113397"/>
            <a:ext cx="167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ne-NP" b="1" u="sng" dirty="0">
                <a:cs typeface="Kalimati" panose="00000400000000000000" pitchFamily="2"/>
              </a:rPr>
              <a:t>ऋण सहायता</a:t>
            </a:r>
            <a:endParaRPr lang="en-US" b="1" u="sng" dirty="0">
              <a:cs typeface="Kalimati" panose="00000400000000000000" pitchFamily="2"/>
            </a:endParaRPr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010A93C1-6D2D-4EF6-9DEC-DF05DA30A1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237" y="166187"/>
            <a:ext cx="1902242" cy="161861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19001" y="1927292"/>
            <a:ext cx="324820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श्रम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रोजगार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तथा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सामाजिक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सुरक्षा</a:t>
            </a:r>
            <a:endParaRPr lang="ne-NP" sz="2400" b="1" dirty="0">
              <a:solidFill>
                <a:srgbClr val="FF0000"/>
              </a:solidFill>
              <a:cs typeface="Kalimati" panose="00000400000000000000" pitchFamily="2"/>
              <a:sym typeface="Helvetica Light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मन्त्रालय</a:t>
            </a:r>
            <a:r>
              <a:rPr lang="en-US" sz="2400" b="1" dirty="0">
                <a:solidFill>
                  <a:srgbClr val="FF0000"/>
                </a:solidFill>
                <a:cs typeface="Kalimati" panose="00000400000000000000" pitchFamily="2"/>
                <a:sym typeface="Helvetica Ligh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98F007D-67FF-4DF1-909D-9396FB8A2FE2}"/>
              </a:ext>
            </a:extLst>
          </p:cNvPr>
          <p:cNvSpPr txBox="1"/>
          <p:nvPr/>
        </p:nvSpPr>
        <p:spPr>
          <a:xfrm>
            <a:off x="2943224" y="5330206"/>
            <a:ext cx="7153275" cy="13318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t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lang="ne-NP" b="1" u="sng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  <a:sym typeface="Helvetica Light"/>
              </a:rPr>
              <a:t>प्रस्तोता</a:t>
            </a:r>
            <a:r>
              <a:rPr lang="en-US" b="1" u="sng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  <a:sym typeface="Helvetica Light"/>
              </a:rPr>
              <a:t> </a:t>
            </a:r>
          </a:p>
          <a:p>
            <a:pPr marR="0" algn="ctr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lang="ne-NP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  <a:sym typeface="Helvetica Light"/>
              </a:rPr>
              <a:t>मधु </a:t>
            </a:r>
            <a:r>
              <a:rPr lang="ne-NP" sz="2000" b="1" dirty="0" smtClean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  <a:sym typeface="Helvetica Light"/>
              </a:rPr>
              <a:t>पोखरेल</a:t>
            </a:r>
            <a:endParaRPr lang="en-US" sz="2000" b="1" dirty="0">
              <a:solidFill>
                <a:schemeClr val="tx2">
                  <a:lumMod val="50000"/>
                </a:schemeClr>
              </a:solidFill>
              <a:cs typeface="Kalimati" panose="00000400000000000000" pitchFamily="2"/>
              <a:sym typeface="Helvetica Light"/>
            </a:endParaRPr>
          </a:p>
          <a:p>
            <a:pPr marR="0" algn="ctr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lang="ne-NP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</a:rPr>
              <a:t>उपसचिव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</a:rPr>
              <a:t>(</a:t>
            </a:r>
            <a:r>
              <a:rPr lang="ne-NP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</a:rPr>
              <a:t>लेखा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Kalimati" panose="00000400000000000000" pitchFamily="2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F4F1209-97F6-4358-8BE7-841E7CA29BAC}"/>
              </a:ext>
            </a:extLst>
          </p:cNvPr>
          <p:cNvSpPr txBox="1"/>
          <p:nvPr/>
        </p:nvSpPr>
        <p:spPr>
          <a:xfrm>
            <a:off x="536237" y="3574740"/>
            <a:ext cx="11141413" cy="7078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4000" dirty="0">
                <a:solidFill>
                  <a:schemeClr val="bg1"/>
                </a:solidFill>
                <a:cs typeface="Kalimati" panose="00000400000000000000" pitchFamily="2"/>
              </a:rPr>
              <a:t>आयोजनाको बजेट</a:t>
            </a:r>
            <a:r>
              <a:rPr lang="en-US" sz="4000" dirty="0">
                <a:solidFill>
                  <a:schemeClr val="bg1"/>
                </a:solidFill>
                <a:cs typeface="Kalimati" panose="00000400000000000000" pitchFamily="2"/>
              </a:rPr>
              <a:t>, </a:t>
            </a:r>
            <a:r>
              <a:rPr lang="ne-NP" sz="4000" dirty="0">
                <a:solidFill>
                  <a:schemeClr val="bg1"/>
                </a:solidFill>
                <a:cs typeface="Kalimati" panose="00000400000000000000" pitchFamily="2"/>
              </a:rPr>
              <a:t>वित्तीय विवरण तथा लेखाङ्कन</a:t>
            </a:r>
            <a:endParaRPr lang="en-US" sz="4000" dirty="0">
              <a:solidFill>
                <a:schemeClr val="bg1"/>
              </a:solidFill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322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7A7A5D9-9C65-4108-9908-92AFBEF5D6C9}"/>
              </a:ext>
            </a:extLst>
          </p:cNvPr>
          <p:cNvSpPr txBox="1"/>
          <p:nvPr/>
        </p:nvSpPr>
        <p:spPr>
          <a:xfrm>
            <a:off x="1056000" y="1355887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आर्थिक वर्षको अन्त्यमा खर्च नभै </a:t>
            </a:r>
            <a:r>
              <a:rPr lang="ne-NP" dirty="0" smtClean="0">
                <a:cs typeface="Kalimati" panose="00000400000000000000" pitchFamily="2"/>
              </a:rPr>
              <a:t>बाँकी </a:t>
            </a:r>
            <a:r>
              <a:rPr lang="ne-NP" dirty="0" smtClean="0">
                <a:cs typeface="Kalimati" panose="00000400000000000000" pitchFamily="2"/>
              </a:rPr>
              <a:t>भएको रकम </a:t>
            </a:r>
            <a:endParaRPr lang="ne-NP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8160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67A085-3CE9-4CDF-99DA-37633B004CAB}"/>
              </a:ext>
            </a:extLst>
          </p:cNvPr>
          <p:cNvSpPr txBox="1"/>
          <p:nvPr/>
        </p:nvSpPr>
        <p:spPr>
          <a:xfrm>
            <a:off x="1056000" y="2192821"/>
            <a:ext cx="1031828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आर्थिक वर्षको अन्त्यमा खर्च नभै </a:t>
            </a:r>
            <a:r>
              <a:rPr lang="ne-NP" dirty="0" smtClean="0">
                <a:cs typeface="Kalimati" panose="00000400000000000000" pitchFamily="2"/>
              </a:rPr>
              <a:t>बाँकी </a:t>
            </a:r>
            <a:r>
              <a:rPr lang="ne-NP" dirty="0" smtClean="0">
                <a:cs typeface="Kalimati" panose="00000400000000000000" pitchFamily="2"/>
              </a:rPr>
              <a:t>भएको रकम नेपाल सरकारको संचित कोषमा  फिर्ता गर्ने । </a:t>
            </a:r>
          </a:p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BCEA5BB-31CA-42C1-9A41-8CAD6EB7575B}"/>
              </a:ext>
            </a:extLst>
          </p:cNvPr>
          <p:cNvSpPr txBox="1"/>
          <p:nvPr/>
        </p:nvSpPr>
        <p:spPr>
          <a:xfrm>
            <a:off x="1056000" y="292100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रकम फिर्ता गर्दा विनियोजित वजेट निकासा र खर्च भिडान गरि फिर्ता गर्नु पर्ने 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C73F9FC-ACA4-4C8C-B493-7A66545A3392}"/>
              </a:ext>
            </a:extLst>
          </p:cNvPr>
          <p:cNvSpPr txBox="1"/>
          <p:nvPr/>
        </p:nvSpPr>
        <p:spPr>
          <a:xfrm>
            <a:off x="979800" y="361108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यस आयोजना नाम र वजेट उपशीर्षक समेत उल्लेख गरेर छुट्टै वैंक भौचरवाट दाखिला गर्नु पर्दछ 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056000" y="4360474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दाखिला भएको वैंक भौचर सहित वार्षिक प्रतिवेदन पठाउनु पर्दछ 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44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7A7A5D9-9C65-4108-9908-92AFBEF5D6C9}"/>
              </a:ext>
            </a:extLst>
          </p:cNvPr>
          <p:cNvSpPr txBox="1"/>
          <p:nvPr/>
        </p:nvSpPr>
        <p:spPr>
          <a:xfrm>
            <a:off x="1056000" y="1355887"/>
            <a:ext cx="100800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 लेखा परीक्षण तथा वेरुजु फस्छ्यौट</a:t>
            </a:r>
          </a:p>
          <a:p>
            <a:r>
              <a:rPr lang="ne-NP" dirty="0" smtClean="0">
                <a:cs typeface="Kalimati" panose="00000400000000000000" pitchFamily="2"/>
              </a:rPr>
              <a:t> </a:t>
            </a:r>
            <a:endParaRPr lang="ne-NP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8160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67A085-3CE9-4CDF-99DA-37633B004CAB}"/>
              </a:ext>
            </a:extLst>
          </p:cNvPr>
          <p:cNvSpPr txBox="1"/>
          <p:nvPr/>
        </p:nvSpPr>
        <p:spPr>
          <a:xfrm>
            <a:off x="1056000" y="219282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स्थानिय तहको आर्थिक कार्यविधि अनुसार आन्तरिक र अन्तिम लेखा </a:t>
            </a:r>
            <a:r>
              <a:rPr lang="ne-NP" dirty="0" smtClean="0">
                <a:cs typeface="Kalimati" panose="00000400000000000000" pitchFamily="2"/>
              </a:rPr>
              <a:t>परीक्षण गराउनु </a:t>
            </a:r>
            <a:r>
              <a:rPr lang="ne-NP" dirty="0" smtClean="0">
                <a:cs typeface="Kalimati" panose="00000400000000000000" pitchFamily="2"/>
              </a:rPr>
              <a:t>पर्दछ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BCEA5BB-31CA-42C1-9A41-8CAD6EB7575B}"/>
              </a:ext>
            </a:extLst>
          </p:cNvPr>
          <p:cNvSpPr txBox="1"/>
          <p:nvPr/>
        </p:nvSpPr>
        <p:spPr>
          <a:xfrm>
            <a:off x="1056000" y="292100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लेखा परीक्षणको लगत राख्नु पर्ने 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C73F9FC-ACA4-4C8C-B493-7A66545A3392}"/>
              </a:ext>
            </a:extLst>
          </p:cNvPr>
          <p:cNvSpPr txBox="1"/>
          <p:nvPr/>
        </p:nvSpPr>
        <p:spPr>
          <a:xfrm>
            <a:off x="979800" y="361108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वेरुजु एक वर्ष भित्रमा फर्स्छ्यौट गरिसक्नु पर्ने छ 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979800" y="5765800"/>
            <a:ext cx="104090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 वेरुजु आउनै नदिने । एक वर्ष भित्र वेरुजु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फस्छ्यौट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गरिसक्नु पर्ने छ।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068700" y="4118142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यस कार्यक्रमसगं सम्वन्धित लेखापरीक्षणको प्रतिवेदन यस मन्त्रालयमा पठाउनु पर्ने छ 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056000" y="4753142"/>
            <a:ext cx="1031828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वेरुजु एक वर्ष भित्रमा फर्स्छ्यौट गरिसक्नु पर्ने छ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।</a:t>
            </a:r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फर्स्छ्यौट नभएको रकम चालु आ वको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निकासाबाट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कट्टा गरि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निकासा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गरिने छ 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443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7A7A5D9-9C65-4108-9908-92AFBEF5D6C9}"/>
              </a:ext>
            </a:extLst>
          </p:cNvPr>
          <p:cNvSpPr txBox="1"/>
          <p:nvPr/>
        </p:nvSpPr>
        <p:spPr>
          <a:xfrm>
            <a:off x="1056000" y="1355887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 </a:t>
            </a:r>
            <a:endParaRPr lang="ne-NP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8160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67A085-3CE9-4CDF-99DA-37633B004CAB}"/>
              </a:ext>
            </a:extLst>
          </p:cNvPr>
          <p:cNvSpPr txBox="1"/>
          <p:nvPr/>
        </p:nvSpPr>
        <p:spPr>
          <a:xfrm>
            <a:off x="1056000" y="219282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युवा रोजगारीका लागि रुपान्तरण पहल आयोजना सञ्चालन तथा व्यवस्थापन कार्यविधिको प्रक्रिया पुर्याई खर्च गर्ने ।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BCEA5BB-31CA-42C1-9A41-8CAD6EB7575B}"/>
              </a:ext>
            </a:extLst>
          </p:cNvPr>
          <p:cNvSpPr txBox="1"/>
          <p:nvPr/>
        </p:nvSpPr>
        <p:spPr>
          <a:xfrm>
            <a:off x="1056000" y="292100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कार्यक्रम अनुसार वजेटको सिमा भित्र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रहनु पर्ने 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C73F9FC-ACA4-4C8C-B493-7A66545A3392}"/>
              </a:ext>
            </a:extLst>
          </p:cNvPr>
          <p:cNvSpPr txBox="1"/>
          <p:nvPr/>
        </p:nvSpPr>
        <p:spPr>
          <a:xfrm>
            <a:off x="979800" y="361108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प्रचलित आर्थिक ऐन नियम पुर्याई खर्च गर्ने 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056000" y="5122474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 श्रोत र श्रोतको प्रकार अनुसार सम्वन्धित कार्यक्रमवाट खर्च गर्ने 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068700" y="4271574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खर्चको लेखांकन गर्दा आवश्यक विल भर्पाई र कागजात सम्लग्न गर्ने 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550FEB9-46B7-42E2-A6BB-C9D13D50EEB9}"/>
              </a:ext>
            </a:extLst>
          </p:cNvPr>
          <p:cNvSpPr txBox="1"/>
          <p:nvPr/>
        </p:nvSpPr>
        <p:spPr>
          <a:xfrm>
            <a:off x="1056000" y="1354856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e-NP" dirty="0">
                <a:cs typeface="Kalimati" panose="00000400000000000000" pitchFamily="2"/>
              </a:rPr>
              <a:t>सशर्त अनुदानको आयोजना भएकोले खर्च प्रक्रिया प्रचलित कानुन बमोजिम हुने । </a:t>
            </a:r>
          </a:p>
        </p:txBody>
      </p:sp>
    </p:spTree>
    <p:extLst>
      <p:ext uri="{BB962C8B-B14F-4D97-AF65-F5344CB8AC3E}">
        <p14:creationId xmlns:p14="http://schemas.microsoft.com/office/powerpoint/2010/main" xmlns="" val="1033443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7A7A5D9-9C65-4108-9908-92AFBEF5D6C9}"/>
              </a:ext>
            </a:extLst>
          </p:cNvPr>
          <p:cNvSpPr txBox="1"/>
          <p:nvPr/>
        </p:nvSpPr>
        <p:spPr>
          <a:xfrm>
            <a:off x="1056000" y="1355887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 </a:t>
            </a:r>
            <a:endParaRPr lang="ne-NP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8160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67A085-3CE9-4CDF-99DA-37633B004CAB}"/>
              </a:ext>
            </a:extLst>
          </p:cNvPr>
          <p:cNvSpPr txBox="1"/>
          <p:nvPr/>
        </p:nvSpPr>
        <p:spPr>
          <a:xfrm>
            <a:off x="1056000" y="219282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आ डि </a:t>
            </a:r>
            <a:r>
              <a:rPr lang="ne-NP" dirty="0">
                <a:cs typeface="Kalimati" panose="00000400000000000000" pitchFamily="2"/>
              </a:rPr>
              <a:t>ए सोधभर्ना हुने सहुलियत ऋण </a:t>
            </a:r>
            <a:r>
              <a:rPr lang="ne-NP" dirty="0" smtClean="0">
                <a:cs typeface="Kalimati" panose="00000400000000000000" pitchFamily="2"/>
              </a:rPr>
              <a:t>र नेपाल सरकारको श्रोत भएको। </a:t>
            </a:r>
            <a:r>
              <a:rPr lang="ne-NP" dirty="0" smtClean="0">
                <a:cs typeface="Kalimati" panose="00000400000000000000" pitchFamily="2"/>
              </a:rPr>
              <a:t>  </a:t>
            </a:r>
            <a:endParaRPr lang="ne-NP" dirty="0" smtClean="0">
              <a:cs typeface="Kalimati" panose="00000400000000000000" pitchFamily="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BCEA5BB-31CA-42C1-9A41-8CAD6EB7575B}"/>
              </a:ext>
            </a:extLst>
          </p:cNvPr>
          <p:cNvSpPr txBox="1"/>
          <p:nvPr/>
        </p:nvSpPr>
        <p:spPr>
          <a:xfrm>
            <a:off x="1056000" y="292100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चौमासिक खर्चको आधार  सोधभर्ना प्राप्त हुने 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C73F9FC-ACA4-4C8C-B493-7A66545A3392}"/>
              </a:ext>
            </a:extLst>
          </p:cNvPr>
          <p:cNvSpPr txBox="1"/>
          <p:nvPr/>
        </p:nvSpPr>
        <p:spPr>
          <a:xfrm>
            <a:off x="979800" y="361108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सोधभर्ना प्राप्त भए पश्चात सशर्त अनुदान  मार्फत वजेट तथा कार्यक्रम पठाईने ।।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056000" y="5122474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निकासा 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फुकुवा भए नभएको एकिन  गरि खर्च गर्नु पर्नेछ 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068700" y="4271574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खर्चको विवरण प्राप्त नभएमा  सोधभर्ना 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निकासा हुनेछैन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।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550FEB9-46B7-42E2-A6BB-C9D13D50EEB9}"/>
              </a:ext>
            </a:extLst>
          </p:cNvPr>
          <p:cNvSpPr txBox="1"/>
          <p:nvPr/>
        </p:nvSpPr>
        <p:spPr>
          <a:xfrm>
            <a:off x="1056000" y="1354856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e-NP" dirty="0" smtClean="0">
                <a:cs typeface="Kalimati" panose="00000400000000000000" pitchFamily="2"/>
              </a:rPr>
              <a:t>सोधभर्ना  र निकाशा  </a:t>
            </a:r>
            <a:endParaRPr lang="ne-NP" dirty="0"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443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83363" y="1567324"/>
            <a:ext cx="7897562" cy="685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१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hi-I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प्रत्येक महिनाको अन्त्यमा,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उपभोक्ता समिति</a:t>
            </a:r>
            <a:r>
              <a:rPr lang="hi-I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ले सबै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लाभग्राही</a:t>
            </a:r>
            <a:r>
              <a:rPr lang="hi-I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को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हाजिरी तथा </a:t>
            </a:r>
            <a:endParaRPr lang="en-GB" sz="16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  <a:p>
            <a:pPr algn="ctr"/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पारिश्रमिक विवरण</a:t>
            </a: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संकलन गर्ने</a:t>
            </a:r>
            <a:endParaRPr lang="en-GB" sz="16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183363" y="2654979"/>
            <a:ext cx="7897562" cy="6096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२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रोजगार उपभोक्ता समिति</a:t>
            </a:r>
            <a:r>
              <a:rPr lang="hi-I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ले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वडा समिति</a:t>
            </a:r>
            <a:r>
              <a:rPr lang="hi-I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लाई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विवरण</a:t>
            </a: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hi-I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पेश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गर्ने</a:t>
            </a:r>
            <a:endParaRPr lang="hi-IN" sz="16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183363" y="3666439"/>
            <a:ext cx="7897562" cy="57510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३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cs typeface="Kalimati" panose="00000400000000000000" pitchFamily="2"/>
              </a:rPr>
              <a:t>)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वडा समिति</a:t>
            </a:r>
            <a:r>
              <a:rPr lang="hi-I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ले </a:t>
            </a:r>
            <a:r>
              <a:rPr lang="ne-N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विवरणको छानविन गरी रोजगार सेवा केन्द्रमा पठाउने </a:t>
            </a:r>
            <a:endParaRPr lang="en-GB" sz="16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83363" y="4546350"/>
            <a:ext cx="7897562" cy="45719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dirty="0">
                <a:solidFill>
                  <a:schemeClr val="bg1"/>
                </a:solidFill>
                <a:cs typeface="Kalimati" panose="00000400000000000000" pitchFamily="2"/>
              </a:rPr>
              <a:t>४</a:t>
            </a:r>
            <a:r>
              <a:rPr lang="en-US" sz="1600" dirty="0">
                <a:solidFill>
                  <a:schemeClr val="bg1"/>
                </a:solidFill>
                <a:cs typeface="Kalimati" panose="00000400000000000000" pitchFamily="2"/>
              </a:rPr>
              <a:t>) </a:t>
            </a:r>
            <a:r>
              <a:rPr lang="ne-NP" sz="1600" dirty="0">
                <a:solidFill>
                  <a:schemeClr val="bg1"/>
                </a:solidFill>
                <a:cs typeface="Kalimati" panose="00000400000000000000" pitchFamily="2"/>
              </a:rPr>
              <a:t> रोजगार सेवा केन्द्रले विवरण पूर्ण भए नभएको जाँच गर्ने</a:t>
            </a:r>
            <a:endParaRPr lang="hi-IN" sz="16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83363" y="5460749"/>
            <a:ext cx="7897562" cy="4572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r>
              <a:rPr lang="en-US" sz="1600" dirty="0">
                <a:solidFill>
                  <a:schemeClr val="bg1"/>
                </a:solidFill>
                <a:cs typeface="Kalimati" panose="00000400000000000000" pitchFamily="2"/>
              </a:rPr>
              <a:t>5) </a:t>
            </a:r>
            <a:r>
              <a:rPr lang="ne-NP" sz="1600" dirty="0">
                <a:solidFill>
                  <a:schemeClr val="bg1"/>
                </a:solidFill>
                <a:cs typeface="Kalimati" panose="00000400000000000000" pitchFamily="2"/>
              </a:rPr>
              <a:t>रोजगार सेवा केन्द्रले </a:t>
            </a:r>
            <a:r>
              <a:rPr lang="ne-NP" sz="16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रोजगार व्यवस्थापन सूचना प्रणालीमा प्रविष्टि गरी</a:t>
            </a:r>
            <a:r>
              <a:rPr lang="en-US" sz="16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16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ज्याला भुक्तानीको विवरण निकाल्ने </a:t>
            </a:r>
            <a:endParaRPr lang="en-GB" sz="1600" dirty="0">
              <a:solidFill>
                <a:schemeClr val="bg1"/>
              </a:solidFill>
              <a:latin typeface="Kalimati"/>
              <a:cs typeface="Kalimati" panose="00000400000000000000" pitchFamily="2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132144" y="2253124"/>
            <a:ext cx="0" cy="40185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132144" y="3264579"/>
            <a:ext cx="0" cy="4018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132144" y="4241548"/>
            <a:ext cx="0" cy="3048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132144" y="5003549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59750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3000" dirty="0">
                <a:solidFill>
                  <a:schemeClr val="bg1"/>
                </a:solidFill>
                <a:latin typeface="Kalimati"/>
              </a:rPr>
              <a:t>लाभग्राहीको पारिश्रमिक र</a:t>
            </a:r>
            <a:r>
              <a:rPr lang="en-GB" sz="3000" dirty="0">
                <a:solidFill>
                  <a:schemeClr val="bg1"/>
                </a:solidFill>
                <a:latin typeface="Kalimati"/>
              </a:rPr>
              <a:t> </a:t>
            </a:r>
            <a:r>
              <a:rPr lang="ne-NP" sz="30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भुक्तानीको</a:t>
            </a:r>
            <a:r>
              <a:rPr lang="en-GB" sz="30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 </a:t>
            </a:r>
            <a:r>
              <a:rPr lang="ne-NP" sz="3000" dirty="0">
                <a:solidFill>
                  <a:schemeClr val="bg1"/>
                </a:solidFill>
                <a:latin typeface="Kalimati"/>
              </a:rPr>
              <a:t>विवरण तयार</a:t>
            </a:r>
            <a:endParaRPr lang="en-GB" sz="3000" dirty="0">
              <a:solidFill>
                <a:schemeClr val="bg1"/>
              </a:solidFill>
              <a:latin typeface="Kalimati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4590" y="97750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4208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1218605" y="1271814"/>
            <a:ext cx="3263143" cy="1491264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१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रोजगार सेवा केन्द्रले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हाँजिरी र कामको प्रगतिका सम्बन्धमा वडा कार्यालय र रोजगार उपभोक्ता समिति तथा लाभग्राहीसंग आवश्यकता अनुसार थप सोधपुछ गर्न सक्ने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3" name="Flowchart: Process 2"/>
          <p:cNvSpPr/>
          <p:nvPr/>
        </p:nvSpPr>
        <p:spPr>
          <a:xfrm>
            <a:off x="4896996" y="1420546"/>
            <a:ext cx="2908300" cy="1193800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</a:rPr>
              <a:t>२</a:t>
            </a:r>
            <a:r>
              <a:rPr lang="en-US" sz="1400" dirty="0">
                <a:solidFill>
                  <a:schemeClr val="bg1"/>
                </a:solidFill>
              </a:rPr>
              <a:t>) </a:t>
            </a:r>
            <a:r>
              <a:rPr lang="ne-NP" sz="1400" dirty="0">
                <a:solidFill>
                  <a:schemeClr val="bg1"/>
                </a:solidFill>
              </a:rPr>
              <a:t>रोजगार सेवा केन्द्रले श्रमिकको हाँजिरी प्रतिवेदनको आधारमा ज्याला भुक्तानीको विवरण तयार गर्ने  </a:t>
            </a:r>
            <a:endParaRPr lang="en-GB" sz="1400" dirty="0">
              <a:solidFill>
                <a:schemeClr val="bg1"/>
              </a:solidFill>
              <a:latin typeface="Kalimat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45054" y="1435537"/>
            <a:ext cx="2165350" cy="11937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३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स्थानीय तहले भुक्तानीको विवरण स्वीकृत गर्ने   </a:t>
            </a:r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cxnSp>
        <p:nvCxnSpPr>
          <p:cNvPr id="5" name="Straight Arrow Connector 4"/>
          <p:cNvCxnSpPr>
            <a:stCxn id="2" idx="3"/>
            <a:endCxn id="3" idx="1"/>
          </p:cNvCxnSpPr>
          <p:nvPr/>
        </p:nvCxnSpPr>
        <p:spPr>
          <a:xfrm>
            <a:off x="4481748" y="2017446"/>
            <a:ext cx="415248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Process 5"/>
          <p:cNvSpPr/>
          <p:nvPr/>
        </p:nvSpPr>
        <p:spPr>
          <a:xfrm>
            <a:off x="6373371" y="2951772"/>
            <a:ext cx="2559050" cy="1159675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४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लाभग्राहीको विवरण तथा खाता नंबर सहित ज्याला भुक्तानीको विवरण बैङ्कलाई उपलब्ध गराउने  </a:t>
            </a:r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2700274" y="3077351"/>
            <a:ext cx="2577722" cy="908518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</a:rPr>
              <a:t>४क</a:t>
            </a:r>
            <a:r>
              <a:rPr lang="en-US" sz="1400" dirty="0">
                <a:solidFill>
                  <a:schemeClr val="bg1"/>
                </a:solidFill>
              </a:rPr>
              <a:t>) </a:t>
            </a:r>
            <a:r>
              <a:rPr lang="hi-IN" sz="1400" dirty="0">
                <a:solidFill>
                  <a:schemeClr val="bg1"/>
                </a:solidFill>
                <a:latin typeface="Kalimati"/>
              </a:rPr>
              <a:t>गलत वा अपूर्ण बैंक विवरण</a:t>
            </a:r>
            <a:r>
              <a:rPr lang="ne-NP" sz="1400" dirty="0">
                <a:solidFill>
                  <a:schemeClr val="bg1"/>
                </a:solidFill>
                <a:latin typeface="Kalimati"/>
              </a:rPr>
              <a:t> भएमा बैङ्कले </a:t>
            </a:r>
            <a:r>
              <a:rPr lang="ne-NP" sz="14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स्थानीय </a:t>
            </a:r>
            <a:r>
              <a:rPr lang="ne-NP" sz="1400" dirty="0">
                <a:solidFill>
                  <a:schemeClr val="bg1"/>
                </a:solidFill>
                <a:latin typeface="Kalimati"/>
              </a:rPr>
              <a:t>तह</a:t>
            </a:r>
            <a:r>
              <a:rPr lang="hi-IN" sz="1400" dirty="0">
                <a:solidFill>
                  <a:schemeClr val="bg1"/>
                </a:solidFill>
                <a:latin typeface="Kalimati"/>
              </a:rPr>
              <a:t>लाई </a:t>
            </a:r>
            <a:r>
              <a:rPr lang="ne-NP" sz="1400" dirty="0">
                <a:solidFill>
                  <a:schemeClr val="bg1"/>
                </a:solidFill>
                <a:latin typeface="Kalimati"/>
              </a:rPr>
              <a:t>जानकारी दिने  </a:t>
            </a:r>
            <a:endParaRPr lang="hi-IN" sz="1400" dirty="0">
              <a:solidFill>
                <a:schemeClr val="bg1"/>
              </a:solidFill>
              <a:latin typeface="Kalimati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2700274" y="4646566"/>
            <a:ext cx="2577722" cy="870682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४ख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स्थानीय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तहले रोजगार सेवा केन्द्रसंगको परामर्शमा सहि विवरण बैङ्कलाई उपलव्ध गराउने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6351145" y="4493495"/>
            <a:ext cx="2581275" cy="1176824"/>
          </a:xfrm>
          <a:prstGeom prst="flowChartTerminator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</a:rPr>
              <a:t>५</a:t>
            </a:r>
            <a:r>
              <a:rPr lang="en-US" sz="1400" dirty="0">
                <a:solidFill>
                  <a:schemeClr val="bg1"/>
                </a:solidFill>
              </a:rPr>
              <a:t>) </a:t>
            </a:r>
            <a:r>
              <a:rPr lang="ne-NP" sz="1400" dirty="0">
                <a:solidFill>
                  <a:schemeClr val="bg1"/>
                </a:solidFill>
                <a:latin typeface="Kalimati"/>
              </a:rPr>
              <a:t>बैङ्कले विवरण अनुसारको भुक्तानीलाई सम्बन्धित लाभग्राहीको खातामा जम्मा गरी सो को विवरण स्थानीय तहलाई पठाउ</a:t>
            </a:r>
            <a:r>
              <a:rPr lang="hi-IN" sz="1400" dirty="0">
                <a:solidFill>
                  <a:schemeClr val="bg1"/>
                </a:solidFill>
                <a:latin typeface="Kalimati"/>
              </a:rPr>
              <a:t>ने</a:t>
            </a:r>
            <a:endParaRPr lang="en-GB" sz="1400" dirty="0">
              <a:solidFill>
                <a:schemeClr val="bg1"/>
              </a:solidFill>
              <a:latin typeface="Kalimati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805296" y="2017446"/>
            <a:ext cx="546100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4" idx="2"/>
            <a:endCxn id="6" idx="3"/>
          </p:cNvCxnSpPr>
          <p:nvPr/>
        </p:nvCxnSpPr>
        <p:spPr>
          <a:xfrm rot="5400000">
            <a:off x="8728938" y="2832819"/>
            <a:ext cx="902274" cy="495308"/>
          </a:xfrm>
          <a:prstGeom prst="bentConnector2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  <a:endCxn id="7" idx="3"/>
          </p:cNvCxnSpPr>
          <p:nvPr/>
        </p:nvCxnSpPr>
        <p:spPr>
          <a:xfrm flipH="1">
            <a:off x="5277996" y="3531610"/>
            <a:ext cx="1095375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  <a:endCxn id="8" idx="0"/>
          </p:cNvCxnSpPr>
          <p:nvPr/>
        </p:nvCxnSpPr>
        <p:spPr>
          <a:xfrm>
            <a:off x="3989135" y="3985869"/>
            <a:ext cx="0" cy="660697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9" idx="0"/>
          </p:cNvCxnSpPr>
          <p:nvPr/>
        </p:nvCxnSpPr>
        <p:spPr>
          <a:xfrm flipH="1">
            <a:off x="7641783" y="4111447"/>
            <a:ext cx="11113" cy="382048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</p:cNvCxnSpPr>
          <p:nvPr/>
        </p:nvCxnSpPr>
        <p:spPr>
          <a:xfrm>
            <a:off x="5277996" y="5081907"/>
            <a:ext cx="1095375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788292" y="3531609"/>
            <a:ext cx="2071503" cy="25431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नोट: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</a:p>
          <a:p>
            <a:pPr algn="ctr"/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भुक्तानी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तथा भुक्तानीका सम्बन्धमा चित्त नबुझेमा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(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भुक्तानीमा ढिलाइ वा गलत रकम, आदि)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लाभग्राही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हले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गुनासो पेश गर्न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सक्ने 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17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58380" y="289411"/>
            <a:ext cx="10440000" cy="54715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3200" dirty="0">
                <a:solidFill>
                  <a:schemeClr val="bg1"/>
                </a:solidFill>
                <a:cs typeface="Kalimati" panose="00000400000000000000" pitchFamily="2"/>
              </a:rPr>
              <a:t>बैङ्क मार्फत ज्यालाको भुक्तानी </a:t>
            </a:r>
            <a:endParaRPr lang="en-GB" sz="3000" dirty="0">
              <a:solidFill>
                <a:schemeClr val="bg1"/>
              </a:solidFill>
              <a:latin typeface="Kalimati"/>
            </a:endParaRPr>
          </a:p>
        </p:txBody>
      </p:sp>
      <p:pic>
        <p:nvPicPr>
          <p:cNvPr id="19" name="Picture 18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8053" y="112990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3686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88860" y="56371"/>
            <a:ext cx="10440000" cy="91649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3200" dirty="0">
                <a:solidFill>
                  <a:schemeClr val="bg1"/>
                </a:solidFill>
                <a:cs typeface="Kalimati" panose="00000400000000000000" pitchFamily="2"/>
              </a:rPr>
              <a:t>नगदमा ज्यालाको भुक्तानी हुन सक्ने </a:t>
            </a:r>
            <a:endParaRPr lang="en-US" sz="3200" dirty="0">
              <a:solidFill>
                <a:schemeClr val="bg1"/>
              </a:solidFill>
              <a:cs typeface="Kalimati" panose="00000400000000000000" pitchFamily="2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cs typeface="Kalimati" panose="00000400000000000000" pitchFamily="2"/>
              </a:rPr>
              <a:t>(</a:t>
            </a:r>
            <a:r>
              <a:rPr lang="ne-NP" sz="2400" dirty="0">
                <a:solidFill>
                  <a:schemeClr val="bg1"/>
                </a:solidFill>
                <a:cs typeface="Kalimati" panose="00000400000000000000" pitchFamily="2"/>
              </a:rPr>
              <a:t>बैङ्क नभएको स्थानीय तहको हकमा मात्र</a:t>
            </a:r>
            <a:r>
              <a:rPr lang="en-US" sz="2400" dirty="0">
                <a:solidFill>
                  <a:schemeClr val="bg1"/>
                </a:solidFill>
                <a:cs typeface="Kalimati" panose="00000400000000000000" pitchFamily="2"/>
              </a:rPr>
              <a:t>)</a:t>
            </a:r>
            <a:endParaRPr lang="en-GB" sz="3000" dirty="0">
              <a:solidFill>
                <a:schemeClr val="bg1"/>
              </a:solidFill>
              <a:latin typeface="Kalimati"/>
            </a:endParaRPr>
          </a:p>
        </p:txBody>
      </p:sp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2946" y="64617"/>
            <a:ext cx="1074127" cy="900000"/>
          </a:xfrm>
          <a:prstGeom prst="rect">
            <a:avLst/>
          </a:prstGeom>
        </p:spPr>
      </p:pic>
      <p:sp>
        <p:nvSpPr>
          <p:cNvPr id="7" name="Flowchart: Terminator 6"/>
          <p:cNvSpPr/>
          <p:nvPr/>
        </p:nvSpPr>
        <p:spPr>
          <a:xfrm>
            <a:off x="436419" y="1549294"/>
            <a:ext cx="2486396" cy="1456285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१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स्थानीय तहको सिफारिसमा रोजगार उपभोक्ता समितिको नाममा 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अध्यक्ष, सचिव र कोषाध्यक्ष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मध्ये कुनै दुईको हस्ताक्षरमा खाता सञ्चालन हुने गरी 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बैंक खाता खोल्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ने</a:t>
            </a:r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9056916" y="3644359"/>
            <a:ext cx="2072114" cy="1052949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५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  <a:cs typeface="Kalimati" panose="00000400000000000000" pitchFamily="2"/>
              </a:rPr>
              <a:t>स्थानीय तहले रोजगार उपभोक्ता समितिको नाममा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 payee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चेक उपलव्ध गराउने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6439094" y="3478844"/>
            <a:ext cx="2156266" cy="1369479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६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रोजगार उपभोक्ता समितिले सम्बन्धित वडा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कार्यालय</a:t>
            </a:r>
            <a:r>
              <a:rPr lang="hi-I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मा भुक्तानी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दिने गरि मिति तोक्ने र सोको जानकारी लाभग्राहीलाई दिने </a:t>
            </a:r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3709294" y="3478844"/>
            <a:ext cx="2261446" cy="1369479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७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रोजगार उपभोक्ता समितिले चेक बैङ्कमा जम्मा गरी रकम निकाल्ने</a:t>
            </a:r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  <a:p>
            <a:pPr algn="ctr"/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436418" y="3417515"/>
            <a:ext cx="2880095" cy="1492135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रोजगार उपभोक्ता समितिले वडा समितिको कम्तिमा एक जना सदस्यको रोवहरमा ज्यालाको भुक्तानी गरी भुक्तानीको विवरण रोजगार सेवा केन्द्रलाई उपलब्ध गराउने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3316513" y="1435948"/>
            <a:ext cx="2781760" cy="1735266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२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रोजगार सेवा केन्द्रले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हाँजिरी र कामको प्रगतिका सम्बन्धमा वडा कार्यालय र रोजगार उपभोक्ता समिति तथा लाभग्राहीसंग आवश्यकता अनुसार थप सोधपुछ गर्न सक्ने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6555933" y="1549294"/>
            <a:ext cx="2323182" cy="1397000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bg1"/>
                </a:solidFill>
              </a:rPr>
              <a:t>३</a:t>
            </a:r>
            <a:r>
              <a:rPr lang="en-US" sz="1400" dirty="0">
                <a:solidFill>
                  <a:schemeClr val="bg1"/>
                </a:solidFill>
              </a:rPr>
              <a:t>) </a:t>
            </a:r>
            <a:r>
              <a:rPr lang="ne-NP" sz="1400" dirty="0">
                <a:solidFill>
                  <a:schemeClr val="bg1"/>
                </a:solidFill>
              </a:rPr>
              <a:t>रोजगार सेवा केन्द्रले श्रमिकको हाँजिरी प्रतिवेदनको आधारमा ज्याला भुक्तानीको विवरण तयार गर्ने </a:t>
            </a:r>
            <a:endParaRPr lang="en-GB" sz="1400" dirty="0">
              <a:solidFill>
                <a:schemeClr val="bg1"/>
              </a:solidFill>
              <a:latin typeface="Kalimat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501414" y="1549294"/>
            <a:ext cx="1849865" cy="1397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४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 </a:t>
            </a:r>
            <a:r>
              <a:rPr lang="ne-N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Kalimati"/>
              </a:rPr>
              <a:t>स्थानीय तहले भुक्तानीको विवरण स्वीकृत गर्ने </a:t>
            </a:r>
            <a:endParaRPr lang="hi-IN" sz="1400" dirty="0">
              <a:solidFill>
                <a:schemeClr val="tx1">
                  <a:lumMod val="95000"/>
                  <a:lumOff val="5000"/>
                </a:schemeClr>
              </a:solidFill>
              <a:latin typeface="Kalimati"/>
            </a:endParaRPr>
          </a:p>
        </p:txBody>
      </p: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2922815" y="2277436"/>
            <a:ext cx="393698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</p:cNvCxnSpPr>
          <p:nvPr/>
        </p:nvCxnSpPr>
        <p:spPr>
          <a:xfrm flipV="1">
            <a:off x="6098273" y="2277437"/>
            <a:ext cx="482141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904515" y="2247794"/>
            <a:ext cx="608681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4" idx="3"/>
            <a:endCxn id="8" idx="3"/>
          </p:cNvCxnSpPr>
          <p:nvPr/>
        </p:nvCxnSpPr>
        <p:spPr>
          <a:xfrm flipH="1">
            <a:off x="11129030" y="2247794"/>
            <a:ext cx="222249" cy="1923040"/>
          </a:xfrm>
          <a:prstGeom prst="bentConnector3">
            <a:avLst>
              <a:gd name="adj1" fmla="val -102858"/>
            </a:avLst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1"/>
            <a:endCxn id="9" idx="3"/>
          </p:cNvCxnSpPr>
          <p:nvPr/>
        </p:nvCxnSpPr>
        <p:spPr>
          <a:xfrm flipH="1" flipV="1">
            <a:off x="8595360" y="4163584"/>
            <a:ext cx="461556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1"/>
            <a:endCxn id="10" idx="3"/>
          </p:cNvCxnSpPr>
          <p:nvPr/>
        </p:nvCxnSpPr>
        <p:spPr>
          <a:xfrm flipH="1">
            <a:off x="5970740" y="4163584"/>
            <a:ext cx="468354" cy="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1"/>
            <a:endCxn id="11" idx="3"/>
          </p:cNvCxnSpPr>
          <p:nvPr/>
        </p:nvCxnSpPr>
        <p:spPr>
          <a:xfrm flipH="1" flipV="1">
            <a:off x="3316513" y="4163583"/>
            <a:ext cx="392781" cy="1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70857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58380" y="28160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/>
            <a:r>
              <a:rPr lang="ne-NP" sz="3000" dirty="0">
                <a:solidFill>
                  <a:schemeClr val="bg1"/>
                </a:solidFill>
                <a:latin typeface="Kalimati"/>
                <a:cs typeface="Kalimati" panose="00000400000000000000" pitchFamily="2"/>
              </a:rPr>
              <a:t>ज्याला भुक्तानीको हिसाव मिलान</a:t>
            </a:r>
            <a:endParaRPr lang="en-GB" sz="3000" dirty="0">
              <a:solidFill>
                <a:schemeClr val="bg1"/>
              </a:solidFill>
              <a:latin typeface="Kalimati"/>
            </a:endParaRPr>
          </a:p>
        </p:txBody>
      </p:sp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8053" y="89795"/>
            <a:ext cx="1074127" cy="900000"/>
          </a:xfrm>
          <a:prstGeom prst="rect">
            <a:avLst/>
          </a:prstGeom>
        </p:spPr>
      </p:pic>
      <p:sp>
        <p:nvSpPr>
          <p:cNvPr id="5" name="Flowchart: Alternate Process 4"/>
          <p:cNvSpPr/>
          <p:nvPr/>
        </p:nvSpPr>
        <p:spPr>
          <a:xfrm>
            <a:off x="1190172" y="1447800"/>
            <a:ext cx="3556000" cy="762000"/>
          </a:xfrm>
          <a:prstGeom prst="flowChartAlternateProcess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b="1" u="sng" dirty="0">
                <a:solidFill>
                  <a:schemeClr val="bg1"/>
                </a:solidFill>
                <a:latin typeface="Kalimati"/>
              </a:rPr>
              <a:t>बैङ्क खाता मार्फत भएको भुक्तानी </a:t>
            </a:r>
            <a:endParaRPr lang="en-GB" sz="1600" b="1" u="sng" dirty="0">
              <a:solidFill>
                <a:schemeClr val="bg1"/>
              </a:solidFill>
              <a:latin typeface="Kalimati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7536449" y="1447800"/>
            <a:ext cx="3556800" cy="762000"/>
          </a:xfrm>
          <a:prstGeom prst="flowChartAlternateProcess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b="1" u="sng" dirty="0">
                <a:solidFill>
                  <a:schemeClr val="bg1"/>
                </a:solidFill>
                <a:latin typeface="Kalimati"/>
              </a:rPr>
              <a:t>नगदमा भएको</a:t>
            </a:r>
            <a:r>
              <a:rPr lang="en-GB" sz="1600" b="1" u="sng" dirty="0">
                <a:solidFill>
                  <a:schemeClr val="bg1"/>
                </a:solidFill>
                <a:latin typeface="Kalimati"/>
              </a:rPr>
              <a:t> </a:t>
            </a:r>
            <a:r>
              <a:rPr lang="ne-NP" sz="1600" b="1" u="sng" dirty="0">
                <a:solidFill>
                  <a:schemeClr val="bg1"/>
                </a:solidFill>
                <a:latin typeface="Kalimati"/>
              </a:rPr>
              <a:t>भुक्तानी</a:t>
            </a:r>
            <a:endParaRPr lang="en-GB" sz="1600" b="1" u="sng" dirty="0">
              <a:solidFill>
                <a:schemeClr val="bg1"/>
              </a:solidFill>
              <a:latin typeface="Kalimati"/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1190172" y="3022611"/>
            <a:ext cx="3556000" cy="1211179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600" dirty="0">
                <a:solidFill>
                  <a:schemeClr val="bg1"/>
                </a:solidFill>
                <a:latin typeface="Kalimati"/>
              </a:rPr>
              <a:t>बैंक स्टेटमेन्ट</a:t>
            </a:r>
            <a:r>
              <a:rPr lang="ne-NP" sz="1600" dirty="0">
                <a:solidFill>
                  <a:schemeClr val="bg1"/>
                </a:solidFill>
                <a:latin typeface="Kalimati"/>
              </a:rPr>
              <a:t> र भुक्तानीको विवरण</a:t>
            </a:r>
            <a:endParaRPr lang="en-GB" sz="1600" dirty="0">
              <a:solidFill>
                <a:schemeClr val="bg1"/>
              </a:solidFill>
              <a:latin typeface="Kalimati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7590916" y="3021858"/>
            <a:ext cx="3454400" cy="120960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600" dirty="0">
                <a:solidFill>
                  <a:schemeClr val="bg1"/>
                </a:solidFill>
                <a:latin typeface="Kalimati"/>
              </a:rPr>
              <a:t>भुक्ता</a:t>
            </a:r>
            <a:r>
              <a:rPr lang="ne-NP" sz="1600" dirty="0">
                <a:solidFill>
                  <a:schemeClr val="bg1"/>
                </a:solidFill>
                <a:latin typeface="Kalimati"/>
              </a:rPr>
              <a:t>नीको विवरण तथा भुक्तानी गर्न वाँकि रकमको विवरण </a:t>
            </a:r>
            <a:endParaRPr lang="en-GB" sz="1600" dirty="0">
              <a:solidFill>
                <a:schemeClr val="bg1"/>
              </a:solidFill>
              <a:latin typeface="Kalimati"/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3860800" y="4839678"/>
            <a:ext cx="4470400" cy="1372435"/>
          </a:xfrm>
          <a:prstGeom prst="flowChartTerminator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1600" dirty="0">
                <a:solidFill>
                  <a:schemeClr val="bg1"/>
                </a:solidFill>
                <a:latin typeface="Kalimati"/>
              </a:rPr>
              <a:t>रोजगार सेवा केन्द्रले आयोजनाको सवै खर्चहरुको विवरणहरुको हिसाब मिलान गरी अर्को</a:t>
            </a:r>
            <a:r>
              <a:rPr lang="hi-IN" sz="1600" dirty="0">
                <a:solidFill>
                  <a:schemeClr val="bg1"/>
                </a:solidFill>
                <a:latin typeface="Kalimati"/>
              </a:rPr>
              <a:t> महिनाको २० गते सम्म</a:t>
            </a:r>
            <a:r>
              <a:rPr lang="en-GB" sz="1600" dirty="0">
                <a:solidFill>
                  <a:schemeClr val="bg1"/>
                </a:solidFill>
                <a:latin typeface="Kalimati"/>
              </a:rPr>
              <a:t> </a:t>
            </a:r>
            <a:r>
              <a:rPr lang="ne-NP" sz="1600" dirty="0">
                <a:solidFill>
                  <a:schemeClr val="bg1"/>
                </a:solidFill>
                <a:latin typeface="Kalimati"/>
              </a:rPr>
              <a:t>रोजगार व्यवस्थापन सूचना प्रणालीमा प्रविष्ट गर्ने</a:t>
            </a:r>
            <a:endParaRPr lang="en-GB" sz="1600" dirty="0">
              <a:solidFill>
                <a:schemeClr val="bg1"/>
              </a:solidFill>
              <a:latin typeface="Kalimati"/>
            </a:endParaRPr>
          </a:p>
        </p:txBody>
      </p:sp>
      <p:cxnSp>
        <p:nvCxnSpPr>
          <p:cNvPr id="10" name="Straight Arrow Connector 9"/>
          <p:cNvCxnSpPr>
            <a:stCxn id="5" idx="2"/>
            <a:endCxn id="7" idx="0"/>
          </p:cNvCxnSpPr>
          <p:nvPr/>
        </p:nvCxnSpPr>
        <p:spPr>
          <a:xfrm>
            <a:off x="2968172" y="2209800"/>
            <a:ext cx="0" cy="8128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8" idx="0"/>
          </p:cNvCxnSpPr>
          <p:nvPr/>
        </p:nvCxnSpPr>
        <p:spPr>
          <a:xfrm>
            <a:off x="9314849" y="2209800"/>
            <a:ext cx="0" cy="8120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15"/>
          <p:cNvCxnSpPr>
            <a:stCxn id="7" idx="2"/>
            <a:endCxn id="9" idx="1"/>
          </p:cNvCxnSpPr>
          <p:nvPr/>
        </p:nvCxnSpPr>
        <p:spPr>
          <a:xfrm rot="16200000" flipH="1">
            <a:off x="2768433" y="4433529"/>
            <a:ext cx="1292106" cy="89262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7"/>
          <p:cNvCxnSpPr>
            <a:stCxn id="8" idx="2"/>
            <a:endCxn id="9" idx="3"/>
          </p:cNvCxnSpPr>
          <p:nvPr/>
        </p:nvCxnSpPr>
        <p:spPr>
          <a:xfrm rot="5400000">
            <a:off x="8177439" y="4385219"/>
            <a:ext cx="1294438" cy="986916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03334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87829" y="722997"/>
            <a:ext cx="11016342" cy="4481017"/>
            <a:chOff x="587829" y="1049754"/>
            <a:chExt cx="11016342" cy="448101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6D33EF9E-560D-46E2-801A-FD02B3D9C870}"/>
                </a:ext>
              </a:extLst>
            </p:cNvPr>
            <p:cNvSpPr txBox="1"/>
            <p:nvPr/>
          </p:nvSpPr>
          <p:spPr>
            <a:xfrm>
              <a:off x="587829" y="1049754"/>
              <a:ext cx="11016342" cy="179222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sz="9600" dirty="0" err="1">
                  <a:ln w="12700">
                    <a:noFill/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Preeti" pitchFamily="2" charset="0"/>
                  <a:ea typeface="+mj-ea"/>
                  <a:cs typeface="Kalimati" panose="00000400000000000000" pitchFamily="2"/>
                </a:rPr>
                <a:t>धन्यवाद</a:t>
              </a:r>
              <a:endParaRPr lang="en-US" sz="9600" dirty="0">
                <a:ln w="12700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Preeti" pitchFamily="2" charset="0"/>
                <a:ea typeface="+mj-ea"/>
                <a:cs typeface="Kalimati" panose="00000400000000000000" pitchFamily="2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701039" y="3751882"/>
              <a:ext cx="2941063" cy="1778889"/>
              <a:chOff x="701039" y="3751882"/>
              <a:chExt cx="2941063" cy="1778889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11FEB110-66E7-4C16-87C0-B454D96B93BF}"/>
                  </a:ext>
                </a:extLst>
              </p:cNvPr>
              <p:cNvSpPr txBox="1"/>
              <p:nvPr/>
            </p:nvSpPr>
            <p:spPr>
              <a:xfrm>
                <a:off x="701039" y="4945996"/>
                <a:ext cx="29410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e-NP" sz="1600" b="1" dirty="0">
                    <a:solidFill>
                      <a:srgbClr val="FF0000"/>
                    </a:solidFill>
                    <a:cs typeface="Kalimati" panose="00000400000000000000" pitchFamily="2"/>
                  </a:rPr>
                  <a:t>श्रम</a:t>
                </a:r>
                <a:r>
                  <a:rPr lang="en-US" sz="1600" b="1" dirty="0">
                    <a:solidFill>
                      <a:srgbClr val="FF0000"/>
                    </a:solidFill>
                    <a:cs typeface="Kalimati" panose="00000400000000000000" pitchFamily="2"/>
                  </a:rPr>
                  <a:t>, </a:t>
                </a:r>
                <a:r>
                  <a:rPr lang="ne-NP" sz="1600" b="1" dirty="0">
                    <a:solidFill>
                      <a:srgbClr val="FF0000"/>
                    </a:solidFill>
                    <a:cs typeface="Kalimati" panose="00000400000000000000" pitchFamily="2"/>
                  </a:rPr>
                  <a:t>रोजगार तथा सामाजिक सुरक्षा मन्त्रालय</a:t>
                </a:r>
                <a:endParaRPr lang="en-US" sz="1600" b="1" dirty="0">
                  <a:solidFill>
                    <a:srgbClr val="FF0000"/>
                  </a:solidFill>
                  <a:cs typeface="Kalimati" panose="00000400000000000000" pitchFamily="2"/>
                </a:endParaRPr>
              </a:p>
            </p:txBody>
          </p:sp>
          <p:pic>
            <p:nvPicPr>
              <p:cNvPr id="8" name="Picture 7" descr="A close up of a flower&#10;&#10;Description automatically generated">
                <a:extLst>
                  <a:ext uri="{FF2B5EF4-FFF2-40B4-BE49-F238E27FC236}">
                    <a16:creationId xmlns:a16="http://schemas.microsoft.com/office/drawing/2014/main" xmlns="" id="{AD175CB0-C70A-46C8-A8DA-4E822588A9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1570039" y="3751882"/>
                <a:ext cx="1203062" cy="1100158"/>
              </a:xfrm>
              <a:prstGeom prst="rect">
                <a:avLst/>
              </a:prstGeom>
            </p:spPr>
          </p:pic>
        </p:grpSp>
      </p:grpSp>
      <p:sp>
        <p:nvSpPr>
          <p:cNvPr id="7" name="Rectangle 6"/>
          <p:cNvSpPr/>
          <p:nvPr/>
        </p:nvSpPr>
        <p:spPr>
          <a:xfrm>
            <a:off x="3998564" y="3244334"/>
            <a:ext cx="760560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hi-IN" sz="2000" b="1" dirty="0">
                <a:cs typeface="Kalimati" panose="00000400000000000000" pitchFamily="2"/>
              </a:rPr>
              <a:t>सन्दर्भ सामाग्री </a:t>
            </a:r>
            <a:r>
              <a:rPr lang="en-US" sz="2000" b="1" dirty="0">
                <a:cs typeface="Kalimati" panose="00000400000000000000" pitchFamily="2"/>
              </a:rPr>
              <a:t> (</a:t>
            </a:r>
            <a:r>
              <a:rPr lang="en-US" sz="2000" b="1" dirty="0">
                <a:cs typeface="Kalimati" panose="00000400000000000000" pitchFamily="2"/>
                <a:hlinkClick r:id="rId4"/>
              </a:rPr>
              <a:t>http://pmep.gov.np</a:t>
            </a:r>
            <a:r>
              <a:rPr lang="en-US" sz="2000" b="1" dirty="0">
                <a:cs typeface="Kalimati" panose="00000400000000000000" pitchFamily="2"/>
              </a:rPr>
              <a:t> </a:t>
            </a:r>
            <a:r>
              <a:rPr lang="ne-NP" sz="2000" b="1" dirty="0">
                <a:cs typeface="Kalimati" panose="00000400000000000000" pitchFamily="2"/>
              </a:rPr>
              <a:t>मा उपलव्ध</a:t>
            </a:r>
            <a:r>
              <a:rPr lang="en-US" sz="2000" b="1" dirty="0">
                <a:cs typeface="Kalimati" panose="00000400000000000000" pitchFamily="2"/>
              </a:rPr>
              <a:t>)</a:t>
            </a:r>
            <a:endParaRPr lang="en-GB" sz="2000" b="1" dirty="0">
              <a:cs typeface="Kalimati" panose="00000400000000000000" pitchFamily="2"/>
            </a:endParaRP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ne-NP" dirty="0">
                <a:cs typeface="Kalimati" panose="00000400000000000000" pitchFamily="2"/>
              </a:rPr>
              <a:t>युवा रोजगारीका लागि रुपान्तरण पहल आयोजना </a:t>
            </a:r>
            <a:r>
              <a:rPr lang="en-GB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सञ्चालन तथा व्यवस्थापन</a:t>
            </a:r>
            <a:r>
              <a:rPr lang="en-GB" dirty="0">
                <a:cs typeface="Kalimati" panose="00000400000000000000" pitchFamily="2"/>
              </a:rPr>
              <a:t>)</a:t>
            </a:r>
            <a:r>
              <a:rPr lang="ne-NP" dirty="0">
                <a:cs typeface="Kalimati" panose="00000400000000000000" pitchFamily="2"/>
              </a:rPr>
              <a:t> कार्यविधि</a:t>
            </a:r>
            <a:r>
              <a:rPr lang="en-GB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२०७६</a:t>
            </a:r>
            <a:endParaRPr lang="en-GB" dirty="0">
              <a:cs typeface="Kalimati" panose="00000400000000000000" pitchFamily="2"/>
            </a:endParaRP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ne-NP" dirty="0">
                <a:cs typeface="Kalimati" panose="00000400000000000000" pitchFamily="2"/>
              </a:rPr>
              <a:t>आयोजना </a:t>
            </a:r>
            <a:r>
              <a:rPr lang="hi-IN" dirty="0">
                <a:cs typeface="Kalimati" panose="00000400000000000000" pitchFamily="2"/>
              </a:rPr>
              <a:t>वित्त सम्झौता</a:t>
            </a:r>
            <a:r>
              <a:rPr lang="en-GB" dirty="0">
                <a:cs typeface="Kalimati" panose="00000400000000000000" pitchFamily="2"/>
              </a:rPr>
              <a:t>  (Project Financing Agreement)</a:t>
            </a: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hi-IN" dirty="0">
                <a:cs typeface="Kalimati" panose="00000400000000000000" pitchFamily="2"/>
              </a:rPr>
              <a:t>आधिकारिक पत्र</a:t>
            </a:r>
            <a:r>
              <a:rPr lang="en-GB" dirty="0">
                <a:cs typeface="Kalimati" panose="00000400000000000000" pitchFamily="2"/>
              </a:rPr>
              <a:t>: </a:t>
            </a:r>
            <a:r>
              <a:rPr lang="hi-IN" dirty="0">
                <a:cs typeface="Kalimati" panose="00000400000000000000" pitchFamily="2"/>
              </a:rPr>
              <a:t>प्रधानमन्त्री रोजगार कार्यक्रम अन्तर्गत युवा रोजगारीको लागि रुपान्तरण पहल आयोजना कार्यान्वयनको सर्त सम्बन्धमा</a:t>
            </a:r>
            <a:endParaRPr lang="en-GB" dirty="0">
              <a:cs typeface="Kalimati" panose="00000400000000000000" pitchFamily="2"/>
            </a:endParaRP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hi-IN" dirty="0">
                <a:cs typeface="Kalimati" panose="00000400000000000000" pitchFamily="2"/>
              </a:rPr>
              <a:t>आधिकारिक पत्र</a:t>
            </a:r>
            <a:r>
              <a:rPr lang="en-GB" dirty="0">
                <a:cs typeface="Kalimati" panose="00000400000000000000" pitchFamily="2"/>
              </a:rPr>
              <a:t>: </a:t>
            </a:r>
            <a:r>
              <a:rPr lang="hi-IN" dirty="0">
                <a:cs typeface="Kalimati" panose="00000400000000000000" pitchFamily="2"/>
              </a:rPr>
              <a:t>सशर्त अनुदान कार्यान्वयन एवं खर्च गर्ने सम्वन्धमा</a:t>
            </a:r>
            <a:r>
              <a:rPr lang="en-GB" dirty="0">
                <a:cs typeface="Kalimati" panose="00000400000000000000" pitchFamily="2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64999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3277EDB8-B9AD-41CD-ADB4-28CD92B55339}"/>
              </a:ext>
            </a:extLst>
          </p:cNvPr>
          <p:cNvCxnSpPr/>
          <p:nvPr/>
        </p:nvCxnSpPr>
        <p:spPr>
          <a:xfrm>
            <a:off x="7358826" y="4303254"/>
            <a:ext cx="0" cy="17848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D516617-E0F5-4313-B2C5-05032312FA66}"/>
              </a:ext>
            </a:extLst>
          </p:cNvPr>
          <p:cNvSpPr txBox="1"/>
          <p:nvPr/>
        </p:nvSpPr>
        <p:spPr>
          <a:xfrm>
            <a:off x="3657600" y="1092242"/>
            <a:ext cx="4559300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अर्थ मन्त्रालय</a:t>
            </a:r>
            <a:endParaRPr lang="en-US" sz="2000" dirty="0">
              <a:cs typeface="Kalimati" panose="00000400000000000000" pitchFamily="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8FCD032-C5FC-4692-93ED-C46D5DA534F1}"/>
              </a:ext>
            </a:extLst>
          </p:cNvPr>
          <p:cNvSpPr txBox="1"/>
          <p:nvPr/>
        </p:nvSpPr>
        <p:spPr>
          <a:xfrm>
            <a:off x="3657599" y="2473314"/>
            <a:ext cx="45593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श्रम</a:t>
            </a:r>
            <a:r>
              <a:rPr lang="en-US" sz="2000" dirty="0">
                <a:cs typeface="Kalimati" panose="00000400000000000000" pitchFamily="2"/>
              </a:rPr>
              <a:t>, </a:t>
            </a:r>
            <a:r>
              <a:rPr lang="ne-NP" sz="2000" dirty="0">
                <a:cs typeface="Kalimati" panose="00000400000000000000" pitchFamily="2"/>
              </a:rPr>
              <a:t>रोजगार तथा सामाजिक सुरक्षा मन्त्रालय</a:t>
            </a:r>
            <a:endParaRPr lang="en-US" sz="2000" dirty="0">
              <a:cs typeface="Kalimati" panose="00000400000000000000" pitchFamily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A309CEE-4B31-46F0-B6F3-DA6A4DD1CBF7}"/>
              </a:ext>
            </a:extLst>
          </p:cNvPr>
          <p:cNvSpPr txBox="1"/>
          <p:nvPr/>
        </p:nvSpPr>
        <p:spPr>
          <a:xfrm>
            <a:off x="4329833" y="3903144"/>
            <a:ext cx="32400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ne-NP" sz="2000" dirty="0">
                <a:cs typeface="Kalimati" panose="00000400000000000000" pitchFamily="2"/>
              </a:rPr>
              <a:t>स्थानीय तह</a:t>
            </a:r>
            <a:endParaRPr lang="en-US" sz="2000" dirty="0">
              <a:cs typeface="Kalimati" panose="00000400000000000000" pitchFamily="2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D736EC44-21E6-4BDE-9B33-3708573809CA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5937249" y="1492352"/>
            <a:ext cx="1" cy="9809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F42FE4A9-8121-45CE-8710-541CA3AB8BB6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937249" y="2904202"/>
            <a:ext cx="0" cy="9989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F963DA0-9865-431E-97F7-216C8DE2CFE5}"/>
              </a:ext>
            </a:extLst>
          </p:cNvPr>
          <p:cNvSpPr txBox="1"/>
          <p:nvPr/>
        </p:nvSpPr>
        <p:spPr>
          <a:xfrm>
            <a:off x="9286556" y="2479068"/>
            <a:ext cx="163648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मलेनिका</a:t>
            </a:r>
            <a:endParaRPr lang="en-US" sz="2000" dirty="0"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F906382-0B81-4194-9FEB-45513B41AB7A}"/>
              </a:ext>
            </a:extLst>
          </p:cNvPr>
          <p:cNvSpPr txBox="1"/>
          <p:nvPr/>
        </p:nvSpPr>
        <p:spPr>
          <a:xfrm>
            <a:off x="8956221" y="3304311"/>
            <a:ext cx="23495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कोलेनिका</a:t>
            </a:r>
            <a:endParaRPr lang="en-US" sz="2000" dirty="0">
              <a:cs typeface="Kalimati" panose="00000400000000000000" pitchFamily="2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DBBFA9D-02E5-4438-86E3-F6692B3D9444}"/>
              </a:ext>
            </a:extLst>
          </p:cNvPr>
          <p:cNvCxnSpPr>
            <a:cxnSpLocks/>
          </p:cNvCxnSpPr>
          <p:nvPr/>
        </p:nvCxnSpPr>
        <p:spPr>
          <a:xfrm flipH="1">
            <a:off x="9857240" y="2904860"/>
            <a:ext cx="0" cy="4020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1AE420BB-8D40-4A28-A9AC-C58B78167980}"/>
              </a:ext>
            </a:extLst>
          </p:cNvPr>
          <p:cNvCxnSpPr>
            <a:cxnSpLocks/>
          </p:cNvCxnSpPr>
          <p:nvPr/>
        </p:nvCxnSpPr>
        <p:spPr>
          <a:xfrm>
            <a:off x="9857240" y="3704421"/>
            <a:ext cx="0" cy="3226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DB0AFD3B-FF6C-4217-9CBF-1EC3C8AAB2FA}"/>
              </a:ext>
            </a:extLst>
          </p:cNvPr>
          <p:cNvCxnSpPr>
            <a:cxnSpLocks/>
          </p:cNvCxnSpPr>
          <p:nvPr/>
        </p:nvCxnSpPr>
        <p:spPr>
          <a:xfrm flipH="1">
            <a:off x="7569833" y="4013221"/>
            <a:ext cx="230126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F7A4D07-35B7-4E5E-ACEB-30AA18A319A9}"/>
              </a:ext>
            </a:extLst>
          </p:cNvPr>
          <p:cNvCxnSpPr/>
          <p:nvPr/>
        </p:nvCxnSpPr>
        <p:spPr>
          <a:xfrm>
            <a:off x="7584347" y="4179246"/>
            <a:ext cx="2815653" cy="0"/>
          </a:xfrm>
          <a:prstGeom prst="line">
            <a:avLst/>
          </a:pr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C8CC26D7-E923-45A8-8C90-1362447CAE82}"/>
              </a:ext>
            </a:extLst>
          </p:cNvPr>
          <p:cNvCxnSpPr>
            <a:cxnSpLocks/>
          </p:cNvCxnSpPr>
          <p:nvPr/>
        </p:nvCxnSpPr>
        <p:spPr>
          <a:xfrm flipV="1">
            <a:off x="10385486" y="3704423"/>
            <a:ext cx="0" cy="474823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465F6B9-DBC9-41AA-8D32-E8C9EC7B7F7C}"/>
              </a:ext>
            </a:extLst>
          </p:cNvPr>
          <p:cNvCxnSpPr/>
          <p:nvPr/>
        </p:nvCxnSpPr>
        <p:spPr>
          <a:xfrm flipV="1">
            <a:off x="10377281" y="2904860"/>
            <a:ext cx="0" cy="374120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6A671BE-1930-46EE-8CC2-4EFE4D77B079}"/>
              </a:ext>
            </a:extLst>
          </p:cNvPr>
          <p:cNvSpPr txBox="1"/>
          <p:nvPr/>
        </p:nvSpPr>
        <p:spPr>
          <a:xfrm>
            <a:off x="251303" y="2223593"/>
            <a:ext cx="177954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विश्व</a:t>
            </a:r>
            <a:r>
              <a:rPr lang="en-GB" sz="2000" dirty="0">
                <a:cs typeface="Kalimati" panose="00000400000000000000" pitchFamily="2"/>
              </a:rPr>
              <a:t> </a:t>
            </a:r>
            <a:r>
              <a:rPr lang="ne-NP" sz="2000" dirty="0">
                <a:cs typeface="Kalimati" panose="00000400000000000000" pitchFamily="2"/>
              </a:rPr>
              <a:t>बैंक </a:t>
            </a:r>
            <a:endParaRPr lang="en-US" sz="2000" dirty="0">
              <a:cs typeface="Kalimati" panose="00000400000000000000" pitchFamily="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DF73D34-68E5-4ADF-8DF6-722D5549FBA0}"/>
              </a:ext>
            </a:extLst>
          </p:cNvPr>
          <p:cNvSpPr txBox="1"/>
          <p:nvPr/>
        </p:nvSpPr>
        <p:spPr>
          <a:xfrm>
            <a:off x="4682348" y="5407415"/>
            <a:ext cx="250980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ne-NP" sz="2000" dirty="0">
                <a:cs typeface="Kalimati" panose="00000400000000000000" pitchFamily="2"/>
              </a:rPr>
              <a:t>रोजगार सेवा केन्द्र</a:t>
            </a:r>
            <a:endParaRPr lang="en-US" sz="2000" dirty="0">
              <a:cs typeface="Kalimati" panose="00000400000000000000" pitchFamily="2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71C90D71-D1EE-46CD-9185-E0B931A1F482}"/>
              </a:ext>
            </a:extLst>
          </p:cNvPr>
          <p:cNvCxnSpPr>
            <a:cxnSpLocks/>
          </p:cNvCxnSpPr>
          <p:nvPr/>
        </p:nvCxnSpPr>
        <p:spPr>
          <a:xfrm>
            <a:off x="4933950" y="4361310"/>
            <a:ext cx="0" cy="97200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93DD802-979D-44F3-8A7B-2CC00213BDB2}"/>
              </a:ext>
            </a:extLst>
          </p:cNvPr>
          <p:cNvSpPr txBox="1"/>
          <p:nvPr/>
        </p:nvSpPr>
        <p:spPr>
          <a:xfrm>
            <a:off x="2781300" y="6088137"/>
            <a:ext cx="63182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ne-NP" sz="2000" dirty="0">
                <a:cs typeface="Kalimati" panose="00000400000000000000" pitchFamily="2"/>
              </a:rPr>
              <a:t>लाभग्राही तथा सेवा प्रदायकलाई बैंक खातामा भुक्तानी</a:t>
            </a:r>
            <a:endParaRPr lang="en-US" sz="2000" dirty="0">
              <a:cs typeface="Kalimati" panose="00000400000000000000" pitchFamily="2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8C8BFA46-E36E-489E-8C23-4CDF8C747FFE}"/>
              </a:ext>
            </a:extLst>
          </p:cNvPr>
          <p:cNvCxnSpPr>
            <a:cxnSpLocks/>
          </p:cNvCxnSpPr>
          <p:nvPr/>
        </p:nvCxnSpPr>
        <p:spPr>
          <a:xfrm>
            <a:off x="4933950" y="2889996"/>
            <a:ext cx="0" cy="97200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84C311D7-0FA1-4173-A44A-CC4D0072BFC3}"/>
              </a:ext>
            </a:extLst>
          </p:cNvPr>
          <p:cNvCxnSpPr>
            <a:cxnSpLocks/>
          </p:cNvCxnSpPr>
          <p:nvPr/>
        </p:nvCxnSpPr>
        <p:spPr>
          <a:xfrm>
            <a:off x="4931228" y="1557038"/>
            <a:ext cx="0" cy="84995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43E6D8F-CB4A-4D6C-93CD-FE98DA2BCFB1}"/>
              </a:ext>
            </a:extLst>
          </p:cNvPr>
          <p:cNvSpPr txBox="1"/>
          <p:nvPr/>
        </p:nvSpPr>
        <p:spPr>
          <a:xfrm>
            <a:off x="1818421" y="2673369"/>
            <a:ext cx="958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e-NP" sz="1600" dirty="0">
                <a:cs typeface="Kalimati" panose="00000400000000000000" pitchFamily="2"/>
              </a:rPr>
              <a:t>सोधभर्नाको लागि अनुरोध </a:t>
            </a:r>
            <a:endParaRPr lang="en-US" sz="1600" dirty="0">
              <a:cs typeface="Kalimati" panose="00000400000000000000" pitchFamily="2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F474196F-E751-471A-8896-0F9EFD15D99E}"/>
              </a:ext>
            </a:extLst>
          </p:cNvPr>
          <p:cNvCxnSpPr>
            <a:cxnSpLocks/>
          </p:cNvCxnSpPr>
          <p:nvPr/>
        </p:nvCxnSpPr>
        <p:spPr>
          <a:xfrm flipH="1">
            <a:off x="999082" y="3104922"/>
            <a:ext cx="730438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9A5A017B-CF5E-4CF2-88FC-0F471CFA3AA8}"/>
              </a:ext>
            </a:extLst>
          </p:cNvPr>
          <p:cNvCxnSpPr>
            <a:cxnSpLocks/>
          </p:cNvCxnSpPr>
          <p:nvPr/>
        </p:nvCxnSpPr>
        <p:spPr>
          <a:xfrm flipH="1">
            <a:off x="2731831" y="3088867"/>
            <a:ext cx="512723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7DA76699-CD7D-4AC2-8BF9-5DC4A0973C88}"/>
              </a:ext>
            </a:extLst>
          </p:cNvPr>
          <p:cNvCxnSpPr>
            <a:cxnSpLocks/>
          </p:cNvCxnSpPr>
          <p:nvPr/>
        </p:nvCxnSpPr>
        <p:spPr>
          <a:xfrm flipV="1">
            <a:off x="1012936" y="2608647"/>
            <a:ext cx="1" cy="483522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BEF02688-6D56-4D71-B486-FB36FA7AD1E3}"/>
              </a:ext>
            </a:extLst>
          </p:cNvPr>
          <p:cNvCxnSpPr>
            <a:cxnSpLocks/>
          </p:cNvCxnSpPr>
          <p:nvPr/>
        </p:nvCxnSpPr>
        <p:spPr>
          <a:xfrm flipH="1" flipV="1">
            <a:off x="1006476" y="1855807"/>
            <a:ext cx="0" cy="34466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0EB8EF4D-B02E-40B6-B0DB-66A25A8F2D43}"/>
              </a:ext>
            </a:extLst>
          </p:cNvPr>
          <p:cNvSpPr txBox="1"/>
          <p:nvPr/>
        </p:nvSpPr>
        <p:spPr>
          <a:xfrm>
            <a:off x="1214273" y="1707201"/>
            <a:ext cx="2654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1600" dirty="0">
                <a:cs typeface="Kalimati" panose="00000400000000000000" pitchFamily="2"/>
              </a:rPr>
              <a:t>नेपाल सरकार कोषमा सोधभर्ना</a:t>
            </a:r>
            <a:endParaRPr lang="en-US" sz="1600" dirty="0">
              <a:cs typeface="Kalimati" panose="00000400000000000000" pitchFamily="2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FD571FBE-1F55-4852-BBB4-FBDF8FFF1928}"/>
              </a:ext>
            </a:extLst>
          </p:cNvPr>
          <p:cNvCxnSpPr>
            <a:cxnSpLocks/>
          </p:cNvCxnSpPr>
          <p:nvPr/>
        </p:nvCxnSpPr>
        <p:spPr>
          <a:xfrm>
            <a:off x="992621" y="1876478"/>
            <a:ext cx="24288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71EBADCB-0DD7-469D-B6C9-5237FC5C764F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3868615" y="1876478"/>
            <a:ext cx="6276873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ED71C7A-1653-4A95-A311-92BE9212D02C}"/>
              </a:ext>
            </a:extLst>
          </p:cNvPr>
          <p:cNvCxnSpPr/>
          <p:nvPr/>
        </p:nvCxnSpPr>
        <p:spPr>
          <a:xfrm>
            <a:off x="10145488" y="1855547"/>
            <a:ext cx="0" cy="55145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21E06D61-1559-4454-9E09-2F797CC4C13A}"/>
              </a:ext>
            </a:extLst>
          </p:cNvPr>
          <p:cNvCxnSpPr>
            <a:cxnSpLocks/>
            <a:stCxn id="7" idx="3"/>
            <a:endCxn id="43" idx="1"/>
          </p:cNvCxnSpPr>
          <p:nvPr/>
        </p:nvCxnSpPr>
        <p:spPr>
          <a:xfrm>
            <a:off x="8216900" y="1292297"/>
            <a:ext cx="680674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A3E89575-C5C1-4DC7-999A-0A389008361F}"/>
              </a:ext>
            </a:extLst>
          </p:cNvPr>
          <p:cNvCxnSpPr/>
          <p:nvPr/>
        </p:nvCxnSpPr>
        <p:spPr>
          <a:xfrm>
            <a:off x="10518361" y="1276908"/>
            <a:ext cx="0" cy="1130089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B62AA46F-E76C-4048-8E8B-2DFDDD383835}"/>
              </a:ext>
            </a:extLst>
          </p:cNvPr>
          <p:cNvSpPr txBox="1"/>
          <p:nvPr/>
        </p:nvSpPr>
        <p:spPr>
          <a:xfrm>
            <a:off x="8897574" y="1107631"/>
            <a:ext cx="137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बजेट विवरण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BA199C47-A07D-46F0-85DA-CBFD4073DC81}"/>
              </a:ext>
            </a:extLst>
          </p:cNvPr>
          <p:cNvCxnSpPr>
            <a:cxnSpLocks/>
          </p:cNvCxnSpPr>
          <p:nvPr/>
        </p:nvCxnSpPr>
        <p:spPr>
          <a:xfrm>
            <a:off x="10225315" y="1292297"/>
            <a:ext cx="293046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43E775C3-009D-4923-AE58-D997BD39A1E8}"/>
              </a:ext>
            </a:extLst>
          </p:cNvPr>
          <p:cNvCxnSpPr>
            <a:cxnSpLocks/>
          </p:cNvCxnSpPr>
          <p:nvPr/>
        </p:nvCxnSpPr>
        <p:spPr>
          <a:xfrm flipV="1">
            <a:off x="6881091" y="1557039"/>
            <a:ext cx="0" cy="849958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BD50ABA2-4020-4B01-B10A-8172D5B83F5A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5937249" y="4303254"/>
            <a:ext cx="0" cy="10951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E416B36-44C4-418B-8EA0-611EC1EC86DA}"/>
              </a:ext>
            </a:extLst>
          </p:cNvPr>
          <p:cNvCxnSpPr/>
          <p:nvPr/>
        </p:nvCxnSpPr>
        <p:spPr>
          <a:xfrm flipH="1" flipV="1">
            <a:off x="8216899" y="2679123"/>
            <a:ext cx="993726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5E7BF64D-290D-4C33-8DC8-DBD5383E6CFC}"/>
              </a:ext>
            </a:extLst>
          </p:cNvPr>
          <p:cNvCxnSpPr/>
          <p:nvPr/>
        </p:nvCxnSpPr>
        <p:spPr>
          <a:xfrm flipV="1">
            <a:off x="3229846" y="2725393"/>
            <a:ext cx="0" cy="35893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8E342633-5FBE-4055-80FA-BCAFEC96B3E8}"/>
              </a:ext>
            </a:extLst>
          </p:cNvPr>
          <p:cNvCxnSpPr/>
          <p:nvPr/>
        </p:nvCxnSpPr>
        <p:spPr>
          <a:xfrm flipH="1" flipV="1">
            <a:off x="3207464" y="2749480"/>
            <a:ext cx="31950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7362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वित्तीय व्यवस्थापन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2"/>
            </a:endParaRPr>
          </a:p>
        </p:txBody>
      </p:sp>
      <p:pic>
        <p:nvPicPr>
          <p:cNvPr id="50" name="Picture 49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0174" y="89795"/>
            <a:ext cx="107412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776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51B0C64-2655-4266-BD09-E74621B9DB7F}"/>
              </a:ext>
            </a:extLst>
          </p:cNvPr>
          <p:cNvSpPr txBox="1"/>
          <p:nvPr/>
        </p:nvSpPr>
        <p:spPr>
          <a:xfrm>
            <a:off x="817875" y="1332696"/>
            <a:ext cx="2287275" cy="3818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cs typeface="Kalimati" panose="00000400000000000000" pitchFamily="2"/>
              </a:rPr>
              <a:t>LMBIS </a:t>
            </a:r>
            <a:r>
              <a:rPr lang="ne-NP" dirty="0">
                <a:cs typeface="Kalimati" panose="00000400000000000000" pitchFamily="2"/>
              </a:rPr>
              <a:t>मार्फत</a:t>
            </a: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4B064B8D-8AB2-47B9-B813-D333AE198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9095783"/>
              </p:ext>
            </p:extLst>
          </p:nvPr>
        </p:nvGraphicFramePr>
        <p:xfrm>
          <a:off x="408937" y="2057401"/>
          <a:ext cx="11374125" cy="4385677"/>
        </p:xfrm>
        <a:graphic>
          <a:graphicData uri="http://schemas.openxmlformats.org/drawingml/2006/table">
            <a:tbl>
              <a:tblPr/>
              <a:tblGrid>
                <a:gridCol w="5000470">
                  <a:extLst>
                    <a:ext uri="{9D8B030D-6E8A-4147-A177-3AD203B41FA5}">
                      <a16:colId xmlns:a16="http://schemas.microsoft.com/office/drawing/2014/main" xmlns="" val="3714490556"/>
                    </a:ext>
                  </a:extLst>
                </a:gridCol>
                <a:gridCol w="2337593">
                  <a:extLst>
                    <a:ext uri="{9D8B030D-6E8A-4147-A177-3AD203B41FA5}">
                      <a16:colId xmlns:a16="http://schemas.microsoft.com/office/drawing/2014/main" xmlns="" val="562099035"/>
                    </a:ext>
                  </a:extLst>
                </a:gridCol>
                <a:gridCol w="1911510">
                  <a:extLst>
                    <a:ext uri="{9D8B030D-6E8A-4147-A177-3AD203B41FA5}">
                      <a16:colId xmlns:a16="http://schemas.microsoft.com/office/drawing/2014/main" xmlns="" val="841244465"/>
                    </a:ext>
                  </a:extLst>
                </a:gridCol>
                <a:gridCol w="2124552">
                  <a:extLst>
                    <a:ext uri="{9D8B030D-6E8A-4147-A177-3AD203B41FA5}">
                      <a16:colId xmlns:a16="http://schemas.microsoft.com/office/drawing/2014/main" xmlns="" val="2607984882"/>
                    </a:ext>
                  </a:extLst>
                </a:gridCol>
              </a:tblGrid>
              <a:tr h="377513">
                <a:tc>
                  <a:txBody>
                    <a:bodyPr/>
                    <a:lstStyle/>
                    <a:p>
                      <a:pPr algn="ctr" fontAlgn="b"/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 कार्यक्रमको नाम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आई.डि</a:t>
                      </a:r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. ए</a:t>
                      </a:r>
                      <a:r>
                        <a:rPr lang="ne-N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. सोधभर्ना</a:t>
                      </a:r>
                      <a:r>
                        <a:rPr lang="ne-NP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 हुने ऋण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नेपाल सरकार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जम्मा वजेट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1161709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प्राविधिक सहायकको तलव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367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367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2066891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प्राविधिक सहायकको पोसाक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0456484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प्राविधिक सहायकको स्थानीय भत्ता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2585959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संयोजकको पोसाक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41055285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संयोजकको तलव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442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442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7649410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संयोजकको स्थानीय भत्ता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48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48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9407583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सेवा केन्द्रको </a:t>
                      </a:r>
                      <a:r>
                        <a:rPr lang="ne-N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संचालन </a:t>
                      </a:r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खर्च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5090927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सेवा केन्द्रको सुदृढीकरण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250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250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7821086"/>
                  </a:ext>
                </a:extLst>
              </a:tr>
              <a:tr h="421908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विपन्न श्रमिकको ज्याला (दैनिक रु. 517 * संख्या 100 * दिन 100)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5165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5170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262007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कुल जम्मा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5895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505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6400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3856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4034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51B0C64-2655-4266-BD09-E74621B9DB7F}"/>
              </a:ext>
            </a:extLst>
          </p:cNvPr>
          <p:cNvSpPr txBox="1"/>
          <p:nvPr/>
        </p:nvSpPr>
        <p:spPr>
          <a:xfrm>
            <a:off x="817875" y="1332696"/>
            <a:ext cx="2287275" cy="3818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cs typeface="Kalimati" panose="00000400000000000000" pitchFamily="2"/>
              </a:rPr>
              <a:t>LMBIS </a:t>
            </a:r>
            <a:r>
              <a:rPr lang="ne-NP" dirty="0">
                <a:cs typeface="Kalimati" panose="00000400000000000000" pitchFamily="2"/>
              </a:rPr>
              <a:t>मार्फत</a:t>
            </a: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4B064B8D-8AB2-47B9-B813-D333AE198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9864680"/>
              </p:ext>
            </p:extLst>
          </p:nvPr>
        </p:nvGraphicFramePr>
        <p:xfrm>
          <a:off x="642618" y="2057401"/>
          <a:ext cx="10906763" cy="4197038"/>
        </p:xfrm>
        <a:graphic>
          <a:graphicData uri="http://schemas.openxmlformats.org/drawingml/2006/table">
            <a:tbl>
              <a:tblPr/>
              <a:tblGrid>
                <a:gridCol w="5910582">
                  <a:extLst>
                    <a:ext uri="{9D8B030D-6E8A-4147-A177-3AD203B41FA5}">
                      <a16:colId xmlns:a16="http://schemas.microsoft.com/office/drawing/2014/main" xmlns="" val="3714490556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xmlns="" val="562099035"/>
                    </a:ext>
                  </a:extLst>
                </a:gridCol>
                <a:gridCol w="2456181">
                  <a:extLst>
                    <a:ext uri="{9D8B030D-6E8A-4147-A177-3AD203B41FA5}">
                      <a16:colId xmlns:a16="http://schemas.microsoft.com/office/drawing/2014/main" xmlns="" val="3524547697"/>
                    </a:ext>
                  </a:extLst>
                </a:gridCol>
              </a:tblGrid>
              <a:tr h="377513">
                <a:tc>
                  <a:txBody>
                    <a:bodyPr/>
                    <a:lstStyle/>
                    <a:p>
                      <a:pPr algn="ctr" fontAlgn="b"/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 कार्यक्रमको नाम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आई.डि. ए. सोधभर्ना</a:t>
                      </a:r>
                      <a:r>
                        <a:rPr lang="ne-NP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 हुने ऋण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कम्पोनेन्ट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1161709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प्राविधिक सहायकको तलव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367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2066891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प्राविधिक सहायकको पोसाक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0456484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प्राविधिक सहायकको स्थानीय भत्ता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2585959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संयोजकको पोसाक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41055285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संयोजकको तलव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7649410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संयोजकको स्थानीय भत्ता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9407583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सेवा केन्द्रको </a:t>
                      </a:r>
                      <a:r>
                        <a:rPr lang="ne-N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संचालन </a:t>
                      </a:r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खर्च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5090927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रोजगार सेवा केन्द्रको सुदृढीकरण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250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7821086"/>
                  </a:ext>
                </a:extLst>
              </a:tr>
              <a:tr h="421908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विपन्न श्रमिकको ज्याला (दैनिक रु. 517 * संख्या 100 * दिन 100)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5165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262007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l" fontAlgn="b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Kalimati" panose="00000400000000000000" pitchFamily="2"/>
                        </a:rPr>
                        <a:t>कुल जम्मा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5895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3856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4143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51B0C64-2655-4266-BD09-E74621B9DB7F}"/>
              </a:ext>
            </a:extLst>
          </p:cNvPr>
          <p:cNvSpPr txBox="1"/>
          <p:nvPr/>
        </p:nvSpPr>
        <p:spPr>
          <a:xfrm>
            <a:off x="817875" y="1332696"/>
            <a:ext cx="3639825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sz="2400" dirty="0">
                <a:cs typeface="Kalimati" panose="00000400000000000000" pitchFamily="2"/>
              </a:rPr>
              <a:t>कार्यक्रमको विवरण</a:t>
            </a: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1DFB09C7-E06C-445E-8BD5-311009FF2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5312108"/>
              </p:ext>
            </p:extLst>
          </p:nvPr>
        </p:nvGraphicFramePr>
        <p:xfrm>
          <a:off x="817875" y="2057402"/>
          <a:ext cx="10256525" cy="4232913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379967">
                  <a:extLst>
                    <a:ext uri="{9D8B030D-6E8A-4147-A177-3AD203B41FA5}">
                      <a16:colId xmlns:a16="http://schemas.microsoft.com/office/drawing/2014/main" xmlns="" val="3077432701"/>
                    </a:ext>
                  </a:extLst>
                </a:gridCol>
                <a:gridCol w="5440052">
                  <a:extLst>
                    <a:ext uri="{9D8B030D-6E8A-4147-A177-3AD203B41FA5}">
                      <a16:colId xmlns:a16="http://schemas.microsoft.com/office/drawing/2014/main" xmlns="" val="2697338415"/>
                    </a:ext>
                  </a:extLst>
                </a:gridCol>
                <a:gridCol w="2436506">
                  <a:extLst>
                    <a:ext uri="{9D8B030D-6E8A-4147-A177-3AD203B41FA5}">
                      <a16:colId xmlns:a16="http://schemas.microsoft.com/office/drawing/2014/main" xmlns="" val="1316998095"/>
                    </a:ext>
                  </a:extLst>
                </a:gridCol>
              </a:tblGrid>
              <a:tr h="980598"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कार्यक्रमको नाम</a:t>
                      </a:r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Kalimati" panose="00000400000000000000" pitchFamily="2"/>
                        </a:rPr>
                        <a:t>:</a:t>
                      </a:r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 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प्रधानमन्त्री रोजगार कार्यक्रम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3305482"/>
                  </a:ext>
                </a:extLst>
              </a:tr>
              <a:tr h="980598"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वजेट उपशीर्षक</a:t>
                      </a:r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Kalimati" panose="00000400000000000000" pitchFamily="2"/>
                        </a:rPr>
                        <a:t>: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३७१००१०२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7608126"/>
                  </a:ext>
                </a:extLst>
              </a:tr>
              <a:tr h="1291119">
                <a:tc>
                  <a:txBody>
                    <a:bodyPr/>
                    <a:lstStyle/>
                    <a:p>
                      <a:pPr algn="l" fontAlgn="b"/>
                      <a:endParaRPr lang="en-US" sz="2400" u="none" strike="noStrike" dirty="0"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खर्च शीर्षक</a:t>
                      </a:r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Kalimati" panose="00000400000000000000" pitchFamily="2"/>
                        </a:rPr>
                        <a:t>: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२६३३२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ससर्त अनुदान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642236"/>
                  </a:ext>
                </a:extLst>
              </a:tr>
              <a:tr h="980598"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वजेट किसिम</a:t>
                      </a:r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Kalimati" panose="00000400000000000000" pitchFamily="2"/>
                        </a:rPr>
                        <a:t>: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u="none" strike="noStrike" dirty="0">
                          <a:effectLst/>
                          <a:latin typeface="FONTASY_HIMALI_TT" panose="040B7200000000000000" pitchFamily="82" charset="0"/>
                          <a:cs typeface="Kalimati" panose="00000400000000000000" pitchFamily="2"/>
                        </a:rPr>
                        <a:t>सोधभर्ना हुने ऋण</a:t>
                      </a:r>
                      <a:endParaRPr lang="ne-NP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FONTASY_HIMALI_TT" panose="040B7200000000000000" pitchFamily="82" charset="0"/>
                        <a:cs typeface="Kalimati" panose="00000400000000000000" pitchFamily="2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6316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3961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966896D-419C-41A2-BF35-60CE953055D4}"/>
              </a:ext>
            </a:extLst>
          </p:cNvPr>
          <p:cNvSpPr txBox="1"/>
          <p:nvPr/>
        </p:nvSpPr>
        <p:spPr>
          <a:xfrm>
            <a:off x="760725" y="1249073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cs typeface="Kalimati" panose="00000400000000000000" pitchFamily="2"/>
              </a:rPr>
              <a:t>LMBIS</a:t>
            </a:r>
            <a:r>
              <a:rPr lang="ne-NP" dirty="0">
                <a:cs typeface="Kalimati" panose="00000400000000000000" pitchFamily="2"/>
              </a:rPr>
              <a:t>ऽ</a:t>
            </a:r>
            <a:r>
              <a:rPr lang="en-US" dirty="0">
                <a:cs typeface="Kalimati" panose="00000400000000000000" pitchFamily="2"/>
              </a:rPr>
              <a:t>, TSA </a:t>
            </a:r>
            <a:r>
              <a:rPr lang="ne-NP" dirty="0">
                <a:cs typeface="Kalimati" panose="00000400000000000000" pitchFamily="2"/>
              </a:rPr>
              <a:t>र </a:t>
            </a:r>
            <a:r>
              <a:rPr lang="en-US" dirty="0" err="1">
                <a:cs typeface="Kalimati" panose="00000400000000000000" pitchFamily="2"/>
              </a:rPr>
              <a:t>SuTRA</a:t>
            </a:r>
            <a:r>
              <a:rPr lang="en-US" dirty="0">
                <a:cs typeface="Kalimati" panose="00000400000000000000" pitchFamily="2"/>
              </a:rPr>
              <a:t> </a:t>
            </a:r>
            <a:endParaRPr lang="ne-NP" dirty="0">
              <a:cs typeface="Kalimati" panose="00000400000000000000" pitchFamily="2"/>
            </a:endParaRP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211E0FB-AC8C-4816-AC34-684957F8444C}"/>
              </a:ext>
            </a:extLst>
          </p:cNvPr>
          <p:cNvSpPr txBox="1"/>
          <p:nvPr/>
        </p:nvSpPr>
        <p:spPr>
          <a:xfrm>
            <a:off x="923925" y="2192960"/>
            <a:ext cx="2466975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आफ्नो स्थानीय तहको बजेटको एकिन गर्ने 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88F6763C-1B4B-484C-8CAD-63DA8A99A4F4}"/>
              </a:ext>
            </a:extLst>
          </p:cNvPr>
          <p:cNvCxnSpPr>
            <a:cxnSpLocks/>
            <a:stCxn id="2" idx="3"/>
          </p:cNvCxnSpPr>
          <p:nvPr/>
        </p:nvCxnSpPr>
        <p:spPr>
          <a:xfrm flipV="1">
            <a:off x="3390900" y="1992935"/>
            <a:ext cx="1428750" cy="523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48B3C11-47D6-40AB-B551-8772A8C9635F}"/>
              </a:ext>
            </a:extLst>
          </p:cNvPr>
          <p:cNvSpPr txBox="1"/>
          <p:nvPr/>
        </p:nvSpPr>
        <p:spPr>
          <a:xfrm>
            <a:off x="4948237" y="1782951"/>
            <a:ext cx="463867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cs typeface="Kalimati" panose="00000400000000000000" pitchFamily="2"/>
              </a:rPr>
              <a:t>LMBIS </a:t>
            </a:r>
            <a:r>
              <a:rPr lang="ne-NP" dirty="0">
                <a:cs typeface="Kalimati" panose="00000400000000000000" pitchFamily="2"/>
              </a:rPr>
              <a:t>मा बजेट तथा कार्यक्रम हेर्ने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899D844A-2616-46FD-AFDA-A8A820B05AB7}"/>
              </a:ext>
            </a:extLst>
          </p:cNvPr>
          <p:cNvCxnSpPr>
            <a:cxnSpLocks/>
          </p:cNvCxnSpPr>
          <p:nvPr/>
        </p:nvCxnSpPr>
        <p:spPr>
          <a:xfrm>
            <a:off x="3390900" y="2516125"/>
            <a:ext cx="15621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45184A9-CC71-448D-9532-CF688B41F3E3}"/>
              </a:ext>
            </a:extLst>
          </p:cNvPr>
          <p:cNvSpPr txBox="1"/>
          <p:nvPr/>
        </p:nvSpPr>
        <p:spPr>
          <a:xfrm>
            <a:off x="5019674" y="2323758"/>
            <a:ext cx="463867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cs typeface="Kalimati" panose="00000400000000000000" pitchFamily="2"/>
              </a:rPr>
              <a:t>TSA </a:t>
            </a:r>
            <a:r>
              <a:rPr lang="ne-NP" dirty="0">
                <a:cs typeface="Kalimati" panose="00000400000000000000" pitchFamily="2"/>
              </a:rPr>
              <a:t>मा कोलेनिका मार्फत एकिन गर्ने 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3BF6A113-4B7D-4E51-BB46-CE14E4418ED5}"/>
              </a:ext>
            </a:extLst>
          </p:cNvPr>
          <p:cNvCxnSpPr>
            <a:cxnSpLocks/>
          </p:cNvCxnSpPr>
          <p:nvPr/>
        </p:nvCxnSpPr>
        <p:spPr>
          <a:xfrm>
            <a:off x="3390900" y="2524281"/>
            <a:ext cx="1481137" cy="515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3068ABB1-F426-4F49-8A32-0421166DD7D1}"/>
              </a:ext>
            </a:extLst>
          </p:cNvPr>
          <p:cNvSpPr txBox="1"/>
          <p:nvPr/>
        </p:nvSpPr>
        <p:spPr>
          <a:xfrm>
            <a:off x="5019674" y="2880903"/>
            <a:ext cx="611505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cs typeface="Kalimati" panose="00000400000000000000" pitchFamily="2"/>
              </a:rPr>
              <a:t>SuTRA</a:t>
            </a:r>
            <a:r>
              <a:rPr lang="en-US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मा बजेटको विवरण एकिन गरी पुनप्रविष्ट गर्ने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AFC80A3-4CC5-4912-8538-3D13DDCE29F2}"/>
              </a:ext>
            </a:extLst>
          </p:cNvPr>
          <p:cNvSpPr txBox="1"/>
          <p:nvPr/>
        </p:nvSpPr>
        <p:spPr>
          <a:xfrm>
            <a:off x="760725" y="4042331"/>
            <a:ext cx="2466975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cs typeface="Kalimati" panose="00000400000000000000" pitchFamily="2"/>
              </a:rPr>
              <a:t>SuTRA</a:t>
            </a:r>
            <a:r>
              <a:rPr lang="en-US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मा 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54F1DB62-31AD-4B48-AF6F-0453F3811037}"/>
              </a:ext>
            </a:extLst>
          </p:cNvPr>
          <p:cNvCxnSpPr>
            <a:cxnSpLocks/>
          </p:cNvCxnSpPr>
          <p:nvPr/>
        </p:nvCxnSpPr>
        <p:spPr>
          <a:xfrm flipV="1">
            <a:off x="3227700" y="3718480"/>
            <a:ext cx="1428750" cy="523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6062188-96D9-4237-BC12-78201D5586E7}"/>
              </a:ext>
            </a:extLst>
          </p:cNvPr>
          <p:cNvSpPr txBox="1"/>
          <p:nvPr/>
        </p:nvSpPr>
        <p:spPr>
          <a:xfrm>
            <a:off x="4914900" y="3533814"/>
            <a:ext cx="688657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वजेट उपशिर्षक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खर्च शिर्षक र सशर्त अनुदान दिने निकायको एकिन गर्ने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761D1B9E-2759-4FED-AA7C-01C9F839B766}"/>
              </a:ext>
            </a:extLst>
          </p:cNvPr>
          <p:cNvCxnSpPr>
            <a:cxnSpLocks/>
          </p:cNvCxnSpPr>
          <p:nvPr/>
        </p:nvCxnSpPr>
        <p:spPr>
          <a:xfrm>
            <a:off x="3227700" y="4241671"/>
            <a:ext cx="15621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9661A652-8BF6-4CCC-9AAE-9DC6177F1FF3}"/>
              </a:ext>
            </a:extLst>
          </p:cNvPr>
          <p:cNvSpPr txBox="1"/>
          <p:nvPr/>
        </p:nvSpPr>
        <p:spPr>
          <a:xfrm>
            <a:off x="4914900" y="4083257"/>
            <a:ext cx="463867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आयोजनाको छनौट तथा बजेट बाँडफाँड गर्ने 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87DA6088-F47B-4B0F-91FC-7020D93BD0F1}"/>
              </a:ext>
            </a:extLst>
          </p:cNvPr>
          <p:cNvCxnSpPr>
            <a:cxnSpLocks/>
          </p:cNvCxnSpPr>
          <p:nvPr/>
        </p:nvCxnSpPr>
        <p:spPr>
          <a:xfrm>
            <a:off x="3230298" y="4267923"/>
            <a:ext cx="1481137" cy="515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6821CFE8-FAAA-46FB-9E0E-1A38F2BF8F9B}"/>
              </a:ext>
            </a:extLst>
          </p:cNvPr>
          <p:cNvSpPr txBox="1"/>
          <p:nvPr/>
        </p:nvSpPr>
        <p:spPr>
          <a:xfrm>
            <a:off x="4953000" y="4632700"/>
            <a:ext cx="463867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आयोजना अनुसार बजेट प्रविष्ट गर्ने 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0500AA81-1F81-41C9-B9DB-F61275677967}"/>
              </a:ext>
            </a:extLst>
          </p:cNvPr>
          <p:cNvCxnSpPr>
            <a:cxnSpLocks/>
          </p:cNvCxnSpPr>
          <p:nvPr/>
        </p:nvCxnSpPr>
        <p:spPr>
          <a:xfrm>
            <a:off x="2400300" y="4475537"/>
            <a:ext cx="0" cy="677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524CDE7-9307-447D-80F2-21669CF974A0}"/>
              </a:ext>
            </a:extLst>
          </p:cNvPr>
          <p:cNvSpPr txBox="1"/>
          <p:nvPr/>
        </p:nvSpPr>
        <p:spPr>
          <a:xfrm>
            <a:off x="1104900" y="5637501"/>
            <a:ext cx="2352675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आयोजना अनुसार सम्बन्धित खर्च शिर्षक अनुसार श्रोतगतरुपमा खर्चको लेखाङ्कन गर्ने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12D2FF37-22CA-42FB-B0EB-8FE847CB0222}"/>
              </a:ext>
            </a:extLst>
          </p:cNvPr>
          <p:cNvCxnSpPr/>
          <p:nvPr/>
        </p:nvCxnSpPr>
        <p:spPr>
          <a:xfrm>
            <a:off x="2157412" y="5316357"/>
            <a:ext cx="8539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4BCBB865-BA64-447C-A9B1-42F9579CEDC2}"/>
              </a:ext>
            </a:extLst>
          </p:cNvPr>
          <p:cNvCxnSpPr/>
          <p:nvPr/>
        </p:nvCxnSpPr>
        <p:spPr>
          <a:xfrm>
            <a:off x="2157412" y="5316357"/>
            <a:ext cx="0" cy="321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6754625A-7EA7-4AAD-B624-C7BFBB68B707}"/>
              </a:ext>
            </a:extLst>
          </p:cNvPr>
          <p:cNvSpPr txBox="1"/>
          <p:nvPr/>
        </p:nvSpPr>
        <p:spPr>
          <a:xfrm>
            <a:off x="3776662" y="5608927"/>
            <a:ext cx="2352675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प्राप्त सशर्त अनुदानको रकम तोकिएको </a:t>
            </a:r>
            <a:r>
              <a:rPr lang="ne-NP">
                <a:cs typeface="Kalimati" panose="00000400000000000000" pitchFamily="2"/>
              </a:rPr>
              <a:t>कार्यक्रममा </a:t>
            </a:r>
            <a:r>
              <a:rPr lang="ne-NP" smtClean="0">
                <a:cs typeface="Kalimati" panose="00000400000000000000" pitchFamily="2"/>
              </a:rPr>
              <a:t>वजेट सिमा भित्र खर्च </a:t>
            </a:r>
            <a:r>
              <a:rPr lang="ne-NP" dirty="0">
                <a:cs typeface="Kalimati" panose="00000400000000000000" pitchFamily="2"/>
              </a:rPr>
              <a:t>गर्ने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FB7705D-52D7-4637-8555-BA096F5DC767}"/>
              </a:ext>
            </a:extLst>
          </p:cNvPr>
          <p:cNvSpPr txBox="1"/>
          <p:nvPr/>
        </p:nvSpPr>
        <p:spPr>
          <a:xfrm>
            <a:off x="6448424" y="5608536"/>
            <a:ext cx="295785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खर्चको लेखाङ्कन गर्दा श्रोत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श्रोतको प्रकार अनुसार एकिन गरी सम्बन्धित कार्यक्रम खर्च गर्ने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E140454E-635C-4DCF-8545-32F1F3A887B7}"/>
              </a:ext>
            </a:extLst>
          </p:cNvPr>
          <p:cNvSpPr txBox="1"/>
          <p:nvPr/>
        </p:nvSpPr>
        <p:spPr>
          <a:xfrm>
            <a:off x="9605962" y="5595915"/>
            <a:ext cx="2277166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सोधभर्नामा आधारित ऋण भएको </a:t>
            </a:r>
            <a:r>
              <a:rPr lang="ne-NP" dirty="0" smtClean="0">
                <a:cs typeface="Kalimati" panose="00000400000000000000" pitchFamily="2"/>
              </a:rPr>
              <a:t>हुँदा </a:t>
            </a:r>
            <a:r>
              <a:rPr lang="ne-NP" dirty="0">
                <a:cs typeface="Kalimati" panose="00000400000000000000" pitchFamily="2"/>
              </a:rPr>
              <a:t>तोकिएको कार्यक्रममा मात्र खर्च गर्ने </a:t>
            </a:r>
            <a:endParaRPr lang="en-US" dirty="0">
              <a:cs typeface="Kalimati" panose="00000400000000000000" pitchFamily="2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516D86A6-65D3-4C9F-BFBA-DA41ACD935D9}"/>
              </a:ext>
            </a:extLst>
          </p:cNvPr>
          <p:cNvCxnSpPr>
            <a:endCxn id="46" idx="0"/>
          </p:cNvCxnSpPr>
          <p:nvPr/>
        </p:nvCxnSpPr>
        <p:spPr>
          <a:xfrm>
            <a:off x="4914900" y="5316357"/>
            <a:ext cx="0" cy="292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84E0C2A0-56DD-4EE9-9062-55E2885A6026}"/>
              </a:ext>
            </a:extLst>
          </p:cNvPr>
          <p:cNvCxnSpPr/>
          <p:nvPr/>
        </p:nvCxnSpPr>
        <p:spPr>
          <a:xfrm>
            <a:off x="7715250" y="5316357"/>
            <a:ext cx="0" cy="292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B7BB1DD2-9856-44B6-9DF8-8333E059CA12}"/>
              </a:ext>
            </a:extLst>
          </p:cNvPr>
          <p:cNvCxnSpPr/>
          <p:nvPr/>
        </p:nvCxnSpPr>
        <p:spPr>
          <a:xfrm>
            <a:off x="10677525" y="5316357"/>
            <a:ext cx="0" cy="292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7441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6D310F0-3051-4B0E-BEDA-9F3F6C35AB4E}"/>
              </a:ext>
            </a:extLst>
          </p:cNvPr>
          <p:cNvSpPr txBox="1"/>
          <p:nvPr/>
        </p:nvSpPr>
        <p:spPr>
          <a:xfrm>
            <a:off x="829876" y="1325642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e-NP" dirty="0">
                <a:cs typeface="Kalimati" panose="00000400000000000000" pitchFamily="2"/>
              </a:rPr>
              <a:t>आयोजनाको खर्च तथा कार्यक्रमको विवरण स्ष्पष्ट देखिने गरी अनिवार्य छुट्टै श्रेस्ता राख्ने। </a:t>
            </a: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736181F-9E34-4532-9C4D-00536791A23D}"/>
              </a:ext>
            </a:extLst>
          </p:cNvPr>
          <p:cNvSpPr txBox="1"/>
          <p:nvPr/>
        </p:nvSpPr>
        <p:spPr>
          <a:xfrm>
            <a:off x="763201" y="2902672"/>
            <a:ext cx="10080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सोधभर्नामा आधारित ऋण भएको हुनाले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CD7E2BE-1894-4995-89D6-7F3CF5F76D53}"/>
              </a:ext>
            </a:extLst>
          </p:cNvPr>
          <p:cNvSpPr txBox="1"/>
          <p:nvPr/>
        </p:nvSpPr>
        <p:spPr>
          <a:xfrm>
            <a:off x="763201" y="3576326"/>
            <a:ext cx="10080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बहुवर्षीय आयोजना </a:t>
            </a:r>
            <a:r>
              <a:rPr lang="ne-NP" dirty="0">
                <a:cs typeface="Kalimati" panose="00000400000000000000" pitchFamily="2"/>
              </a:rPr>
              <a:t>भएको हुनाले</a:t>
            </a:r>
            <a:r>
              <a:rPr lang="en-US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एकिकृत वित्तीय विवरणको तयार गर्नु पर्ने भएकोले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231E31A-A013-4F03-B073-4D93A76A2869}"/>
              </a:ext>
            </a:extLst>
          </p:cNvPr>
          <p:cNvSpPr txBox="1"/>
          <p:nvPr/>
        </p:nvSpPr>
        <p:spPr>
          <a:xfrm>
            <a:off x="763201" y="2229018"/>
            <a:ext cx="10080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सशर्त अनुदान तर्फको आयोजना भएकोले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C13F7B1-C9A7-43B5-B69C-FC5F24233E36}"/>
              </a:ext>
            </a:extLst>
          </p:cNvPr>
          <p:cNvSpPr txBox="1"/>
          <p:nvPr/>
        </p:nvSpPr>
        <p:spPr>
          <a:xfrm>
            <a:off x="763201" y="4249980"/>
            <a:ext cx="10080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प्रत्यक्ष रोजगारको विषयसंग सम्बन्धित भएकोले रोजगारीको खर्च र गणना आवश्यक भएकोले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D5924D-607E-4ABB-9AEB-71B5E9CE89A1}"/>
              </a:ext>
            </a:extLst>
          </p:cNvPr>
          <p:cNvSpPr txBox="1"/>
          <p:nvPr/>
        </p:nvSpPr>
        <p:spPr>
          <a:xfrm>
            <a:off x="763201" y="4923634"/>
            <a:ext cx="10080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वैदेशिक श्रोत परिचालन भएकोले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C7C7DDE-DCE8-401F-8FF5-0610772E9042}"/>
              </a:ext>
            </a:extLst>
          </p:cNvPr>
          <p:cNvSpPr txBox="1"/>
          <p:nvPr/>
        </p:nvSpPr>
        <p:spPr>
          <a:xfrm>
            <a:off x="763201" y="5597288"/>
            <a:ext cx="10080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दातृ निकायको अनुगमन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मूल्याङ्कन तथा आर्थिक परिक्षण </a:t>
            </a:r>
            <a:r>
              <a:rPr lang="en-US" dirty="0">
                <a:cs typeface="Kalimati" panose="00000400000000000000" pitchFamily="2"/>
              </a:rPr>
              <a:t>(Financial Audit) </a:t>
            </a:r>
            <a:r>
              <a:rPr lang="ne-NP" dirty="0">
                <a:cs typeface="Kalimati" panose="00000400000000000000" pitchFamily="2"/>
              </a:rPr>
              <a:t>हुने भएकोले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0744BF8-8EB7-448C-B22B-6F91CF91F387}"/>
              </a:ext>
            </a:extLst>
          </p:cNvPr>
          <p:cNvSpPr txBox="1"/>
          <p:nvPr/>
        </p:nvSpPr>
        <p:spPr>
          <a:xfrm>
            <a:off x="763201" y="6270942"/>
            <a:ext cx="10080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/>
              <a:t>तोकिएको आयोजनामा मात्र खर्च गर्न मिल्ने भएकोले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967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0B85D64-369B-47D7-9FF3-9190F0E399D4}"/>
              </a:ext>
            </a:extLst>
          </p:cNvPr>
          <p:cNvSpPr txBox="1"/>
          <p:nvPr/>
        </p:nvSpPr>
        <p:spPr>
          <a:xfrm>
            <a:off x="1056000" y="1325642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e-NP" dirty="0">
                <a:cs typeface="Kalimati" panose="00000400000000000000" pitchFamily="2"/>
              </a:rPr>
              <a:t>खर्चको लेखाङ्कन</a:t>
            </a: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51795"/>
            <a:ext cx="1044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9814867-0D27-4A0D-94D0-3974C908520E}"/>
              </a:ext>
            </a:extLst>
          </p:cNvPr>
          <p:cNvSpPr txBox="1"/>
          <p:nvPr/>
        </p:nvSpPr>
        <p:spPr>
          <a:xfrm>
            <a:off x="1056000" y="219282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cs typeface="Kalimati" panose="00000400000000000000" pitchFamily="2"/>
              </a:rPr>
              <a:t>SuTra</a:t>
            </a:r>
            <a:r>
              <a:rPr lang="en-US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प्रणालीबाट अनिवार्य खर्चको लेखाङ्कन गर्नु पर्ने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6FE6BBA-33C6-462D-987E-D24ACAD06228}"/>
              </a:ext>
            </a:extLst>
          </p:cNvPr>
          <p:cNvSpPr txBox="1"/>
          <p:nvPr/>
        </p:nvSpPr>
        <p:spPr>
          <a:xfrm>
            <a:off x="1056000" y="2961238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cs typeface="Kalimati" panose="00000400000000000000" pitchFamily="2"/>
              </a:rPr>
              <a:t>SuTra</a:t>
            </a:r>
            <a:r>
              <a:rPr lang="en-US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प्रणालीबाट प्राप्त आर्थिक प्रतिवेदन मन्त्रालयमा पेश गर्नु पर्ने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64048FB-C810-4CDF-AEC6-3A4ACD277D5C}"/>
              </a:ext>
            </a:extLst>
          </p:cNvPr>
          <p:cNvSpPr txBox="1"/>
          <p:nvPr/>
        </p:nvSpPr>
        <p:spPr>
          <a:xfrm>
            <a:off x="1056000" y="3720030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निकाशा तथा खर्च कोलेनिकासंग भिडान गरी आर्थिक विवरण तयार गर्नु पर्ने</a:t>
            </a:r>
            <a:r>
              <a:rPr lang="en-US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4DB838E-7D23-4988-84BF-CCF5ACD0E9F1}"/>
              </a:ext>
            </a:extLst>
          </p:cNvPr>
          <p:cNvSpPr txBox="1"/>
          <p:nvPr/>
        </p:nvSpPr>
        <p:spPr>
          <a:xfrm>
            <a:off x="1056000" y="4478822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आयोजना सम्बद्ध मासिक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चौमासिक तथा वार्षिक खर्चको विवरण प्रमाणित गरी राख्नु पर्ने 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ABA4673-5866-4FFB-90C1-338CEEC30996}"/>
              </a:ext>
            </a:extLst>
          </p:cNvPr>
          <p:cNvSpPr txBox="1"/>
          <p:nvPr/>
        </p:nvSpPr>
        <p:spPr>
          <a:xfrm>
            <a:off x="1056000" y="5163026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cs typeface="Kalimati" panose="00000400000000000000" pitchFamily="2"/>
              </a:rPr>
              <a:t>छुट्टै श्रेस्ता तथा कागजात राख्ने व्यवस्था मिलाउने । </a:t>
            </a:r>
            <a:endParaRPr lang="en-US" dirty="0"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15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7A7A5D9-9C65-4108-9908-92AFBEF5D6C9}"/>
              </a:ext>
            </a:extLst>
          </p:cNvPr>
          <p:cNvSpPr txBox="1"/>
          <p:nvPr/>
        </p:nvSpPr>
        <p:spPr>
          <a:xfrm>
            <a:off x="1056000" y="1355887"/>
            <a:ext cx="10080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वित्तीय प्रतिवेदन पेश गर्ने</a:t>
            </a:r>
          </a:p>
        </p:txBody>
      </p:sp>
      <p:sp>
        <p:nvSpPr>
          <p:cNvPr id="14" name="Shape 56">
            <a:extLst>
              <a:ext uri="{FF2B5EF4-FFF2-40B4-BE49-F238E27FC236}">
                <a16:creationId xmlns:a16="http://schemas.microsoft.com/office/drawing/2014/main" xmlns="" id="{3E0A6F96-1DD4-458C-8D69-329297DA18DC}"/>
              </a:ext>
            </a:extLst>
          </p:cNvPr>
          <p:cNvSpPr/>
          <p:nvPr/>
        </p:nvSpPr>
        <p:spPr>
          <a:xfrm>
            <a:off x="1443140" y="281605"/>
            <a:ext cx="10440000" cy="51638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093" tIns="27093" rIns="27093" bIns="27093" anchor="ctr">
            <a:spAutoFit/>
          </a:bodyPr>
          <a:lstStyle/>
          <a:p>
            <a:pPr algn="ctr">
              <a:spcBef>
                <a:spcPts val="4100"/>
              </a:spcBef>
              <a:defRPr sz="2000">
                <a:solidFill>
                  <a:srgbClr val="FEFC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ne-NP" sz="3000" dirty="0">
                <a:solidFill>
                  <a:schemeClr val="bg1"/>
                </a:solidFill>
                <a:latin typeface="Arial" panose="020B0604020202020204" pitchFamily="34" charset="0"/>
                <a:cs typeface="Kalimati" panose="00000400000000000000" pitchFamily="2"/>
              </a:rPr>
              <a:t>आर्थिक लेखाङ्कन, प्रतिवेदन तथा सोधभर्ना </a:t>
            </a:r>
            <a:endParaRPr lang="ne-NP" sz="3000" u="sng" dirty="0">
              <a:solidFill>
                <a:schemeClr val="bg1"/>
              </a:solidFill>
              <a:latin typeface="Arial" panose="020B0604020202020204" pitchFamily="34" charset="0"/>
              <a:cs typeface="Kalimati" panose="00000400000000000000" pitchFamily="2"/>
              <a:hlinkClick r:id="rId3"/>
            </a:endParaRPr>
          </a:p>
        </p:txBody>
      </p:sp>
      <p:pic>
        <p:nvPicPr>
          <p:cNvPr id="16" name="Picture 15" descr="A close up of a flower&#10;&#10;Description automatically generated">
            <a:extLst>
              <a:ext uri="{FF2B5EF4-FFF2-40B4-BE49-F238E27FC236}">
                <a16:creationId xmlns:a16="http://schemas.microsoft.com/office/drawing/2014/main" xmlns="" id="{6259F9B2-378C-45D1-8D45-226798188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813" y="89795"/>
            <a:ext cx="1074127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67A085-3CE9-4CDF-99DA-37633B004CAB}"/>
              </a:ext>
            </a:extLst>
          </p:cNvPr>
          <p:cNvSpPr txBox="1"/>
          <p:nvPr/>
        </p:nvSpPr>
        <p:spPr>
          <a:xfrm>
            <a:off x="1056000" y="219282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Kalimati" panose="00000400000000000000" pitchFamily="2"/>
              </a:rPr>
              <a:t>SuTra</a:t>
            </a:r>
            <a:r>
              <a:rPr lang="en-US" dirty="0">
                <a:latin typeface="Arial" panose="020B0604020202020204" pitchFamily="34" charset="0"/>
                <a:cs typeface="Kalimati" panose="00000400000000000000" pitchFamily="2"/>
              </a:rPr>
              <a:t> </a:t>
            </a:r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प्रणालीबाट लेखाङ्कन गरिएको विवरण सोही प्रणालीबाट </a:t>
            </a:r>
            <a:r>
              <a:rPr lang="en-US" dirty="0">
                <a:latin typeface="Arial" panose="020B0604020202020204" pitchFamily="34" charset="0"/>
                <a:cs typeface="Kalimati" panose="00000400000000000000" pitchFamily="2"/>
              </a:rPr>
              <a:t>report export</a:t>
            </a:r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 गरी प्रतिवेदन गर्नु पर्ने ।  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BCEA5BB-31CA-42C1-9A41-8CAD6EB7575B}"/>
              </a:ext>
            </a:extLst>
          </p:cNvPr>
          <p:cNvSpPr txBox="1"/>
          <p:nvPr/>
        </p:nvSpPr>
        <p:spPr>
          <a:xfrm>
            <a:off x="1056000" y="292100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मासिक आर्थिक विवरण महिना समाप्त भएको ७ दिन भित्र </a:t>
            </a:r>
            <a:r>
              <a:rPr lang="en-US" dirty="0">
                <a:latin typeface="Arial" panose="020B0604020202020204" pitchFamily="34" charset="0"/>
                <a:cs typeface="Kalimati" panose="00000400000000000000" pitchFamily="2"/>
              </a:rPr>
              <a:t>EMIS </a:t>
            </a:r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मा प्रविष्टि गर्ने । 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C73F9FC-ACA4-4C8C-B493-7A66545A3392}"/>
              </a:ext>
            </a:extLst>
          </p:cNvPr>
          <p:cNvSpPr txBox="1"/>
          <p:nvPr/>
        </p:nvSpPr>
        <p:spPr>
          <a:xfrm>
            <a:off x="1056000" y="3649181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चौमासिक आर्थिक विवरण चौमासिक समाप्त भएको १५ दिन भित्र अनिवार्यरुपमा मन्त्रालयमा पेश गर्नु पर्ने 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056000" y="4360474"/>
            <a:ext cx="1031828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वार्षिक आर्थिक विवरण आ</a:t>
            </a:r>
            <a:r>
              <a:rPr lang="en-US" dirty="0">
                <a:latin typeface="Arial" panose="020B0604020202020204" pitchFamily="34" charset="0"/>
                <a:cs typeface="Kalimati" panose="00000400000000000000" pitchFamily="2"/>
              </a:rPr>
              <a:t>. </a:t>
            </a:r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व</a:t>
            </a:r>
            <a:r>
              <a:rPr lang="en-US" dirty="0">
                <a:latin typeface="Arial" panose="020B0604020202020204" pitchFamily="34" charset="0"/>
                <a:cs typeface="Kalimati" panose="00000400000000000000" pitchFamily="2"/>
              </a:rPr>
              <a:t>. </a:t>
            </a:r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समाप्त भएको चौमासिक समाप्त भएको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३०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 </a:t>
            </a:r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दिन भित्र अनिवार्यरुपमा मन्त्रालयमा पेश गर्नु पर्ने 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464B83A-8587-479B-8DBC-589E26561DCE}"/>
              </a:ext>
            </a:extLst>
          </p:cNvPr>
          <p:cNvSpPr txBox="1"/>
          <p:nvPr/>
        </p:nvSpPr>
        <p:spPr>
          <a:xfrm>
            <a:off x="1208400" y="5528874"/>
            <a:ext cx="10318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dirty="0">
                <a:latin typeface="Arial" panose="020B0604020202020204" pitchFamily="34" charset="0"/>
                <a:cs typeface="Kalimati" panose="00000400000000000000" pitchFamily="2"/>
              </a:rPr>
              <a:t>वार्षिक आर्थिक विवरण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अनुसारको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निकासा तथा </a:t>
            </a:r>
            <a:r>
              <a:rPr lang="ne-NP" dirty="0" smtClean="0">
                <a:latin typeface="Arial" panose="020B0604020202020204" pitchFamily="34" charset="0"/>
                <a:cs typeface="Kalimati" panose="00000400000000000000" pitchFamily="2"/>
              </a:rPr>
              <a:t>खर्च एकिकृत रुपमा देखिने गरि राख्नु पर्दछ । </a:t>
            </a:r>
            <a:endParaRPr lang="en-US" dirty="0">
              <a:latin typeface="Arial" panose="020B0604020202020204" pitchFamily="34" charset="0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44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2451</TotalTime>
  <Words>1380</Words>
  <Application>Microsoft Office PowerPoint</Application>
  <PresentationFormat>Custom</PresentationFormat>
  <Paragraphs>237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Basnet, Youb</dc:creator>
  <cp:lastModifiedBy>Windows User</cp:lastModifiedBy>
  <cp:revision>421</cp:revision>
  <cp:lastPrinted>2020-07-19T11:13:22Z</cp:lastPrinted>
  <dcterms:created xsi:type="dcterms:W3CDTF">2020-06-11T09:32:21Z</dcterms:created>
  <dcterms:modified xsi:type="dcterms:W3CDTF">2020-11-05T09:32:49Z</dcterms:modified>
</cp:coreProperties>
</file>