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svg" ContentType="image/sv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72" r:id="rId4"/>
    <p:sldId id="274" r:id="rId5"/>
    <p:sldId id="273" r:id="rId6"/>
    <p:sldId id="298" r:id="rId7"/>
    <p:sldId id="276" r:id="rId8"/>
    <p:sldId id="275" r:id="rId9"/>
    <p:sldId id="280" r:id="rId10"/>
    <p:sldId id="286" r:id="rId11"/>
    <p:sldId id="287" r:id="rId12"/>
    <p:sldId id="288" r:id="rId13"/>
    <p:sldId id="289" r:id="rId14"/>
    <p:sldId id="291" r:id="rId15"/>
    <p:sldId id="292" r:id="rId16"/>
    <p:sldId id="285" r:id="rId17"/>
    <p:sldId id="283" r:id="rId18"/>
    <p:sldId id="297" r:id="rId19"/>
    <p:sldId id="265" r:id="rId20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snet, Youb" initials="BY" lastIdx="1" clrIdx="0">
    <p:extLst>
      <p:ext uri="{19B8F6BF-5375-455C-9EA6-DF929625EA0E}">
        <p15:presenceInfo xmlns:p15="http://schemas.microsoft.com/office/powerpoint/2012/main" xmlns="" userId="Basnet, Youb" providerId="None"/>
      </p:ext>
    </p:extLst>
  </p:cmAuthor>
  <p:cmAuthor id="2" name="Youb Raj Basnet" initials="YRB" lastIdx="1" clrIdx="1">
    <p:extLst>
      <p:ext uri="{19B8F6BF-5375-455C-9EA6-DF929625EA0E}">
        <p15:presenceInfo xmlns:p15="http://schemas.microsoft.com/office/powerpoint/2012/main" xmlns="" userId="f5f5674144218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4764E"/>
    <a:srgbClr val="F69476"/>
    <a:srgbClr val="BA3224"/>
    <a:srgbClr val="D94A3B"/>
    <a:srgbClr val="FF0909"/>
    <a:srgbClr val="FF4F4F"/>
    <a:srgbClr val="B82D1E"/>
    <a:srgbClr val="535B0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249" autoAdjust="0"/>
  </p:normalViewPr>
  <p:slideViewPr>
    <p:cSldViewPr snapToGrid="0">
      <p:cViewPr varScale="1">
        <p:scale>
          <a:sx n="78" d="100"/>
          <a:sy n="78" d="100"/>
        </p:scale>
        <p:origin x="-114" y="-1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7ADA71-CA58-4A4F-89E5-4BE3D099D8E0}" type="doc">
      <dgm:prSet loTypeId="urn:microsoft.com/office/officeart/2005/8/layout/hierarchy6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GB"/>
        </a:p>
      </dgm:t>
    </dgm:pt>
    <dgm:pt modelId="{C6C01F0B-D76D-4B88-8FE1-EDA247BFFD32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ne-NP" sz="2000" b="1" u="none" dirty="0">
              <a:latin typeface="Kalimati"/>
              <a:cs typeface="Kalimati" panose="00000400000000000000" pitchFamily="2"/>
            </a:rPr>
            <a:t>स्थानीय तह</a:t>
          </a:r>
          <a:endParaRPr lang="en-GB" sz="2000" b="1" u="none" dirty="0">
            <a:latin typeface="Kalimati"/>
            <a:cs typeface="Kalimati" panose="00000400000000000000" pitchFamily="2"/>
          </a:endParaRPr>
        </a:p>
      </dgm:t>
    </dgm:pt>
    <dgm:pt modelId="{8E9D46FB-736C-463E-B31E-0DE813A56A73}" type="parTrans" cxnId="{342468EA-6C58-4913-A153-A8E9FD7697A9}">
      <dgm:prSet/>
      <dgm:spPr/>
      <dgm:t>
        <a:bodyPr/>
        <a:lstStyle/>
        <a:p>
          <a:endParaRPr lang="en-GB" sz="1600" b="0">
            <a:latin typeface="Kalimati"/>
            <a:cs typeface="Kalimati" panose="00000400000000000000" pitchFamily="2"/>
          </a:endParaRPr>
        </a:p>
      </dgm:t>
    </dgm:pt>
    <dgm:pt modelId="{E620347E-829F-47C6-BBF6-87564414C947}" type="sibTrans" cxnId="{342468EA-6C58-4913-A153-A8E9FD7697A9}">
      <dgm:prSet/>
      <dgm:spPr/>
      <dgm:t>
        <a:bodyPr/>
        <a:lstStyle/>
        <a:p>
          <a:endParaRPr lang="en-GB" sz="1600" b="0">
            <a:latin typeface="Kalimati"/>
            <a:cs typeface="Kalimati" panose="00000400000000000000" pitchFamily="2"/>
          </a:endParaRPr>
        </a:p>
      </dgm:t>
    </dgm:pt>
    <dgm:pt modelId="{20D7B5CE-A460-4245-80B9-6F3061357397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ne-NP" sz="1800" b="0" u="none" dirty="0">
              <a:latin typeface="Kalimati"/>
              <a:cs typeface="Kalimati" panose="00000400000000000000" pitchFamily="2"/>
            </a:rPr>
            <a:t>स्थानीय निर्देशक समिति</a:t>
          </a:r>
          <a:endParaRPr lang="en-GB" sz="1800" b="0" u="none" dirty="0">
            <a:latin typeface="Kalimati"/>
            <a:cs typeface="Kalimati" panose="00000400000000000000" pitchFamily="2"/>
          </a:endParaRPr>
        </a:p>
      </dgm:t>
    </dgm:pt>
    <dgm:pt modelId="{CEE65913-7AD1-44E9-BF7E-5EE407547A27}" type="parTrans" cxnId="{49F8AEC4-3BD7-42F5-8AFE-75DEBBEB75D3}">
      <dgm:prSet/>
      <dgm:spPr/>
      <dgm:t>
        <a:bodyPr/>
        <a:lstStyle/>
        <a:p>
          <a:endParaRPr lang="en-GB" sz="1600" b="0" u="sng">
            <a:latin typeface="Kalimati"/>
            <a:cs typeface="Kalimati" panose="00000400000000000000" pitchFamily="2"/>
          </a:endParaRPr>
        </a:p>
      </dgm:t>
    </dgm:pt>
    <dgm:pt modelId="{B37AEBD8-82A3-429F-BE33-638829478A5F}" type="sibTrans" cxnId="{49F8AEC4-3BD7-42F5-8AFE-75DEBBEB75D3}">
      <dgm:prSet/>
      <dgm:spPr/>
      <dgm:t>
        <a:bodyPr/>
        <a:lstStyle/>
        <a:p>
          <a:endParaRPr lang="en-GB" sz="1600" b="0">
            <a:latin typeface="Kalimati"/>
            <a:cs typeface="Kalimati" panose="00000400000000000000" pitchFamily="2"/>
          </a:endParaRPr>
        </a:p>
      </dgm:t>
    </dgm:pt>
    <dgm:pt modelId="{C97B8FDE-59CD-46D4-A258-31AFA7A070CD}">
      <dgm:prSet custT="1"/>
      <dgm:spPr/>
      <dgm:t>
        <a:bodyPr/>
        <a:lstStyle/>
        <a:p>
          <a:r>
            <a:rPr lang="ne-NP" sz="1600" b="0" u="none" dirty="0">
              <a:latin typeface="Kalimati"/>
              <a:cs typeface="Kalimati" panose="00000400000000000000" pitchFamily="2"/>
            </a:rPr>
            <a:t>वडा कार्यालय</a:t>
          </a:r>
          <a:endParaRPr lang="en-GB" sz="1600" b="0" u="none" dirty="0">
            <a:latin typeface="Kalimati"/>
            <a:cs typeface="Kalimati" panose="00000400000000000000" pitchFamily="2"/>
          </a:endParaRPr>
        </a:p>
      </dgm:t>
    </dgm:pt>
    <dgm:pt modelId="{5A4B349C-D674-4CF4-B8FC-1E8E873B6210}" type="parTrans" cxnId="{BA62F5A1-51D9-4330-BB28-F514484CB86D}">
      <dgm:prSet/>
      <dgm:spPr/>
      <dgm:t>
        <a:bodyPr/>
        <a:lstStyle/>
        <a:p>
          <a:endParaRPr lang="en-GB" sz="1600" b="0" u="sng">
            <a:latin typeface="Kalimati"/>
            <a:cs typeface="Kalimati" panose="00000400000000000000" pitchFamily="2"/>
          </a:endParaRPr>
        </a:p>
      </dgm:t>
    </dgm:pt>
    <dgm:pt modelId="{500BDC67-4185-46BA-BBF0-589CFC4948D7}" type="sibTrans" cxnId="{BA62F5A1-51D9-4330-BB28-F514484CB86D}">
      <dgm:prSet/>
      <dgm:spPr/>
      <dgm:t>
        <a:bodyPr/>
        <a:lstStyle/>
        <a:p>
          <a:endParaRPr lang="en-GB" sz="1600" b="0">
            <a:latin typeface="Kalimati"/>
            <a:cs typeface="Kalimati" panose="00000400000000000000" pitchFamily="2"/>
          </a:endParaRPr>
        </a:p>
      </dgm:t>
    </dgm:pt>
    <dgm:pt modelId="{9FF4AF9B-FADD-4C10-8955-DD6D2E7DF9E8}">
      <dgm:prSet custT="1"/>
      <dgm:spPr/>
      <dgm:t>
        <a:bodyPr/>
        <a:lstStyle/>
        <a:p>
          <a:r>
            <a:rPr lang="ne-NP" sz="1600" b="0" u="none" dirty="0">
              <a:latin typeface="Kalimati"/>
              <a:cs typeface="Kalimati" panose="00000400000000000000" pitchFamily="2"/>
            </a:rPr>
            <a:t>रोजगार सेवा केन्द्र</a:t>
          </a:r>
          <a:endParaRPr lang="en-GB" sz="1600" b="0" u="none" dirty="0">
            <a:latin typeface="Kalimati"/>
            <a:cs typeface="Kalimati" panose="00000400000000000000" pitchFamily="2"/>
          </a:endParaRPr>
        </a:p>
      </dgm:t>
    </dgm:pt>
    <dgm:pt modelId="{85B918BD-A02D-4088-A703-5B47203CFD95}" type="parTrans" cxnId="{A08FC5C3-3DF8-4C50-ACF1-C4263B97A7C5}">
      <dgm:prSet/>
      <dgm:spPr/>
      <dgm:t>
        <a:bodyPr/>
        <a:lstStyle/>
        <a:p>
          <a:endParaRPr lang="en-GB" sz="1600" b="0" u="sng">
            <a:latin typeface="Kalimati"/>
            <a:cs typeface="Kalimati" panose="00000400000000000000" pitchFamily="2"/>
          </a:endParaRPr>
        </a:p>
      </dgm:t>
    </dgm:pt>
    <dgm:pt modelId="{129200C9-B1F8-40C5-A13F-1709489C4396}" type="sibTrans" cxnId="{A08FC5C3-3DF8-4C50-ACF1-C4263B97A7C5}">
      <dgm:prSet/>
      <dgm:spPr/>
      <dgm:t>
        <a:bodyPr/>
        <a:lstStyle/>
        <a:p>
          <a:endParaRPr lang="en-GB" sz="1600" b="0">
            <a:latin typeface="Kalimati"/>
            <a:cs typeface="Kalimati" panose="00000400000000000000" pitchFamily="2"/>
          </a:endParaRPr>
        </a:p>
      </dgm:t>
    </dgm:pt>
    <dgm:pt modelId="{BFDC93E2-05D8-4721-AB92-FE870C42A534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ne-NP" sz="1800" b="0" u="none" dirty="0">
              <a:latin typeface="Kalimati"/>
              <a:cs typeface="Kalimati" panose="00000400000000000000" pitchFamily="2"/>
            </a:rPr>
            <a:t>गाउँ</a:t>
          </a:r>
          <a:r>
            <a:rPr lang="en-GB" sz="1800" b="0" u="none" dirty="0">
              <a:latin typeface="Kalimati"/>
              <a:cs typeface="Kalimati" panose="00000400000000000000" pitchFamily="2"/>
            </a:rPr>
            <a:t>/</a:t>
          </a:r>
          <a:r>
            <a:rPr lang="ne-NP" sz="1800" b="0" u="none" dirty="0">
              <a:latin typeface="Kalimati"/>
              <a:cs typeface="Kalimati" panose="00000400000000000000" pitchFamily="2"/>
            </a:rPr>
            <a:t>नगर कार्यपालिका </a:t>
          </a:r>
          <a:endParaRPr lang="en-GB" sz="1800" b="0" u="none" dirty="0">
            <a:latin typeface="Kalimati"/>
            <a:cs typeface="Kalimati" panose="00000400000000000000" pitchFamily="2"/>
          </a:endParaRPr>
        </a:p>
      </dgm:t>
    </dgm:pt>
    <dgm:pt modelId="{330F5A5C-98D2-47E2-A7B0-49F6FCF1DB67}" type="parTrans" cxnId="{6E3DFCF7-45AB-422F-95CF-FB0066030FF9}">
      <dgm:prSet/>
      <dgm:spPr/>
      <dgm:t>
        <a:bodyPr/>
        <a:lstStyle/>
        <a:p>
          <a:endParaRPr lang="en-GB" sz="1600" b="0" u="sng">
            <a:latin typeface="Kalimati"/>
            <a:cs typeface="Kalimati" panose="00000400000000000000" pitchFamily="2"/>
          </a:endParaRPr>
        </a:p>
      </dgm:t>
    </dgm:pt>
    <dgm:pt modelId="{EEFF078F-F85C-45F8-9183-E3D82A64F669}" type="sibTrans" cxnId="{6E3DFCF7-45AB-422F-95CF-FB0066030FF9}">
      <dgm:prSet/>
      <dgm:spPr/>
      <dgm:t>
        <a:bodyPr/>
        <a:lstStyle/>
        <a:p>
          <a:endParaRPr lang="en-GB" sz="1600">
            <a:latin typeface="Kalimati"/>
            <a:cs typeface="Kalimati" panose="00000400000000000000" pitchFamily="2"/>
          </a:endParaRPr>
        </a:p>
      </dgm:t>
    </dgm:pt>
    <dgm:pt modelId="{CB166604-33F0-4CAE-8FF8-3B79FB74A700}" type="pres">
      <dgm:prSet presAssocID="{4A7ADA71-CA58-4A4F-89E5-4BE3D099D8E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F0773C-7F1F-440B-9738-43220515DCB9}" type="pres">
      <dgm:prSet presAssocID="{4A7ADA71-CA58-4A4F-89E5-4BE3D099D8E0}" presName="hierFlow" presStyleCnt="0"/>
      <dgm:spPr/>
    </dgm:pt>
    <dgm:pt modelId="{66F3E583-C35E-45B1-B250-363FE984A084}" type="pres">
      <dgm:prSet presAssocID="{4A7ADA71-CA58-4A4F-89E5-4BE3D099D8E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2BE019D-1567-4D43-92BA-222E817FBEE6}" type="pres">
      <dgm:prSet presAssocID="{C6C01F0B-D76D-4B88-8FE1-EDA247BFFD32}" presName="Name14" presStyleCnt="0"/>
      <dgm:spPr/>
    </dgm:pt>
    <dgm:pt modelId="{F17F789E-1718-4C4E-8100-87858F917CC0}" type="pres">
      <dgm:prSet presAssocID="{C6C01F0B-D76D-4B88-8FE1-EDA247BFFD32}" presName="level1Shape" presStyleLbl="node0" presStyleIdx="0" presStyleCnt="1" custScaleX="120272" custScaleY="51387" custLinFactNeighborX="9690" custLinFactNeighborY="-216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C7AE15-F381-4907-8A2E-02112A110ED3}" type="pres">
      <dgm:prSet presAssocID="{C6C01F0B-D76D-4B88-8FE1-EDA247BFFD32}" presName="hierChild2" presStyleCnt="0"/>
      <dgm:spPr/>
    </dgm:pt>
    <dgm:pt modelId="{DAAA3E3A-8B97-4F41-B045-FB77234EC8FA}" type="pres">
      <dgm:prSet presAssocID="{330F5A5C-98D2-47E2-A7B0-49F6FCF1DB67}" presName="Name19" presStyleLbl="parChTrans1D2" presStyleIdx="0" presStyleCnt="2"/>
      <dgm:spPr/>
      <dgm:t>
        <a:bodyPr/>
        <a:lstStyle/>
        <a:p>
          <a:endParaRPr lang="en-US"/>
        </a:p>
      </dgm:t>
    </dgm:pt>
    <dgm:pt modelId="{6FEBA344-5AB3-4433-B6B0-F5081092B4F9}" type="pres">
      <dgm:prSet presAssocID="{BFDC93E2-05D8-4721-AB92-FE870C42A534}" presName="Name21" presStyleCnt="0"/>
      <dgm:spPr/>
    </dgm:pt>
    <dgm:pt modelId="{52BA4FAC-9488-41FC-A590-BBCBC186C70A}" type="pres">
      <dgm:prSet presAssocID="{BFDC93E2-05D8-4721-AB92-FE870C42A534}" presName="level2Shape" presStyleLbl="node2" presStyleIdx="0" presStyleCnt="2" custScaleX="94497" custScaleY="44115" custLinFactNeighborX="23515" custLinFactNeighborY="-32553"/>
      <dgm:spPr/>
      <dgm:t>
        <a:bodyPr/>
        <a:lstStyle/>
        <a:p>
          <a:endParaRPr lang="en-US"/>
        </a:p>
      </dgm:t>
    </dgm:pt>
    <dgm:pt modelId="{0D4207ED-8D95-4C45-B36F-E638C39AD455}" type="pres">
      <dgm:prSet presAssocID="{BFDC93E2-05D8-4721-AB92-FE870C42A534}" presName="hierChild3" presStyleCnt="0"/>
      <dgm:spPr/>
    </dgm:pt>
    <dgm:pt modelId="{0492A353-0EFC-4113-919D-40E396887D80}" type="pres">
      <dgm:prSet presAssocID="{CEE65913-7AD1-44E9-BF7E-5EE407547A27}" presName="Name19" presStyleLbl="parChTrans1D2" presStyleIdx="1" presStyleCnt="2"/>
      <dgm:spPr/>
      <dgm:t>
        <a:bodyPr/>
        <a:lstStyle/>
        <a:p>
          <a:endParaRPr lang="en-US"/>
        </a:p>
      </dgm:t>
    </dgm:pt>
    <dgm:pt modelId="{440BFADE-EB53-4C14-B626-376EDC3EB59E}" type="pres">
      <dgm:prSet presAssocID="{20D7B5CE-A460-4245-80B9-6F3061357397}" presName="Name21" presStyleCnt="0"/>
      <dgm:spPr/>
    </dgm:pt>
    <dgm:pt modelId="{97BFAE70-0C94-432B-A344-6051DE3AEA36}" type="pres">
      <dgm:prSet presAssocID="{20D7B5CE-A460-4245-80B9-6F3061357397}" presName="level2Shape" presStyleLbl="node2" presStyleIdx="1" presStyleCnt="2" custScaleX="103748" custScaleY="44115" custLinFactNeighborX="3328" custLinFactNeighborY="-32110"/>
      <dgm:spPr/>
      <dgm:t>
        <a:bodyPr/>
        <a:lstStyle/>
        <a:p>
          <a:endParaRPr lang="en-US"/>
        </a:p>
      </dgm:t>
    </dgm:pt>
    <dgm:pt modelId="{9EDCA933-B12E-41C5-908C-4A852A0967B6}" type="pres">
      <dgm:prSet presAssocID="{20D7B5CE-A460-4245-80B9-6F3061357397}" presName="hierChild3" presStyleCnt="0"/>
      <dgm:spPr/>
    </dgm:pt>
    <dgm:pt modelId="{E6870875-9F9A-4A92-8119-9CA277DA6594}" type="pres">
      <dgm:prSet presAssocID="{5A4B349C-D674-4CF4-B8FC-1E8E873B6210}" presName="Name19" presStyleLbl="parChTrans1D3" presStyleIdx="0" presStyleCnt="2"/>
      <dgm:spPr/>
      <dgm:t>
        <a:bodyPr/>
        <a:lstStyle/>
        <a:p>
          <a:endParaRPr lang="en-US"/>
        </a:p>
      </dgm:t>
    </dgm:pt>
    <dgm:pt modelId="{8C1DC6B4-447F-4195-9A58-A4BBB8616856}" type="pres">
      <dgm:prSet presAssocID="{C97B8FDE-59CD-46D4-A258-31AFA7A070CD}" presName="Name21" presStyleCnt="0"/>
      <dgm:spPr/>
    </dgm:pt>
    <dgm:pt modelId="{6E832816-6380-4EA1-ACE9-9A8D3F667911}" type="pres">
      <dgm:prSet presAssocID="{C97B8FDE-59CD-46D4-A258-31AFA7A070CD}" presName="level2Shape" presStyleLbl="node3" presStyleIdx="0" presStyleCnt="2" custScaleX="62537" custScaleY="46246" custLinFactNeighborX="10710" custLinFactNeighborY="-8437"/>
      <dgm:spPr/>
      <dgm:t>
        <a:bodyPr/>
        <a:lstStyle/>
        <a:p>
          <a:endParaRPr lang="en-US"/>
        </a:p>
      </dgm:t>
    </dgm:pt>
    <dgm:pt modelId="{0A862DC5-3B45-4E3D-BB16-06D528793747}" type="pres">
      <dgm:prSet presAssocID="{C97B8FDE-59CD-46D4-A258-31AFA7A070CD}" presName="hierChild3" presStyleCnt="0"/>
      <dgm:spPr/>
    </dgm:pt>
    <dgm:pt modelId="{9CCFF9A4-8049-4118-AFF4-3AD3B2FA411D}" type="pres">
      <dgm:prSet presAssocID="{85B918BD-A02D-4088-A703-5B47203CFD95}" presName="Name19" presStyleLbl="parChTrans1D3" presStyleIdx="1" presStyleCnt="2"/>
      <dgm:spPr/>
      <dgm:t>
        <a:bodyPr/>
        <a:lstStyle/>
        <a:p>
          <a:endParaRPr lang="en-US"/>
        </a:p>
      </dgm:t>
    </dgm:pt>
    <dgm:pt modelId="{7DE411AE-53D2-4814-81EF-C3F400829026}" type="pres">
      <dgm:prSet presAssocID="{9FF4AF9B-FADD-4C10-8955-DD6D2E7DF9E8}" presName="Name21" presStyleCnt="0"/>
      <dgm:spPr/>
    </dgm:pt>
    <dgm:pt modelId="{82BB8BA2-2B84-4430-96C6-587B466FE6FB}" type="pres">
      <dgm:prSet presAssocID="{9FF4AF9B-FADD-4C10-8955-DD6D2E7DF9E8}" presName="level2Shape" presStyleLbl="node3" presStyleIdx="1" presStyleCnt="2" custScaleX="65867" custScaleY="46246" custLinFactNeighborX="2342" custLinFactNeighborY="-8623"/>
      <dgm:spPr/>
      <dgm:t>
        <a:bodyPr/>
        <a:lstStyle/>
        <a:p>
          <a:endParaRPr lang="en-US"/>
        </a:p>
      </dgm:t>
    </dgm:pt>
    <dgm:pt modelId="{E1595BA5-9170-4A60-8271-746DCF0C4197}" type="pres">
      <dgm:prSet presAssocID="{9FF4AF9B-FADD-4C10-8955-DD6D2E7DF9E8}" presName="hierChild3" presStyleCnt="0"/>
      <dgm:spPr/>
    </dgm:pt>
    <dgm:pt modelId="{D7F75E9B-1892-455E-A7EE-4D65591E6208}" type="pres">
      <dgm:prSet presAssocID="{4A7ADA71-CA58-4A4F-89E5-4BE3D099D8E0}" presName="bgShapesFlow" presStyleCnt="0"/>
      <dgm:spPr/>
    </dgm:pt>
  </dgm:ptLst>
  <dgm:cxnLst>
    <dgm:cxn modelId="{A08FC5C3-3DF8-4C50-ACF1-C4263B97A7C5}" srcId="{20D7B5CE-A460-4245-80B9-6F3061357397}" destId="{9FF4AF9B-FADD-4C10-8955-DD6D2E7DF9E8}" srcOrd="1" destOrd="0" parTransId="{85B918BD-A02D-4088-A703-5B47203CFD95}" sibTransId="{129200C9-B1F8-40C5-A13F-1709489C4396}"/>
    <dgm:cxn modelId="{48B78181-44E0-4A40-BB80-FC668B6E0705}" type="presOf" srcId="{BFDC93E2-05D8-4721-AB92-FE870C42A534}" destId="{52BA4FAC-9488-41FC-A590-BBCBC186C70A}" srcOrd="0" destOrd="0" presId="urn:microsoft.com/office/officeart/2005/8/layout/hierarchy6"/>
    <dgm:cxn modelId="{342468EA-6C58-4913-A153-A8E9FD7697A9}" srcId="{4A7ADA71-CA58-4A4F-89E5-4BE3D099D8E0}" destId="{C6C01F0B-D76D-4B88-8FE1-EDA247BFFD32}" srcOrd="0" destOrd="0" parTransId="{8E9D46FB-736C-463E-B31E-0DE813A56A73}" sibTransId="{E620347E-829F-47C6-BBF6-87564414C947}"/>
    <dgm:cxn modelId="{6E3DFCF7-45AB-422F-95CF-FB0066030FF9}" srcId="{C6C01F0B-D76D-4B88-8FE1-EDA247BFFD32}" destId="{BFDC93E2-05D8-4721-AB92-FE870C42A534}" srcOrd="0" destOrd="0" parTransId="{330F5A5C-98D2-47E2-A7B0-49F6FCF1DB67}" sibTransId="{EEFF078F-F85C-45F8-9183-E3D82A64F669}"/>
    <dgm:cxn modelId="{F2098DE1-0147-45C0-B4E2-D57B7E52115D}" type="presOf" srcId="{9FF4AF9B-FADD-4C10-8955-DD6D2E7DF9E8}" destId="{82BB8BA2-2B84-4430-96C6-587B466FE6FB}" srcOrd="0" destOrd="0" presId="urn:microsoft.com/office/officeart/2005/8/layout/hierarchy6"/>
    <dgm:cxn modelId="{BA62F5A1-51D9-4330-BB28-F514484CB86D}" srcId="{20D7B5CE-A460-4245-80B9-6F3061357397}" destId="{C97B8FDE-59CD-46D4-A258-31AFA7A070CD}" srcOrd="0" destOrd="0" parTransId="{5A4B349C-D674-4CF4-B8FC-1E8E873B6210}" sibTransId="{500BDC67-4185-46BA-BBF0-589CFC4948D7}"/>
    <dgm:cxn modelId="{D5256BF4-404F-4019-AC85-4644C197954A}" type="presOf" srcId="{C6C01F0B-D76D-4B88-8FE1-EDA247BFFD32}" destId="{F17F789E-1718-4C4E-8100-87858F917CC0}" srcOrd="0" destOrd="0" presId="urn:microsoft.com/office/officeart/2005/8/layout/hierarchy6"/>
    <dgm:cxn modelId="{17AC793A-D745-4CF8-9890-B0E6DBE7C2D2}" type="presOf" srcId="{85B918BD-A02D-4088-A703-5B47203CFD95}" destId="{9CCFF9A4-8049-4118-AFF4-3AD3B2FA411D}" srcOrd="0" destOrd="0" presId="urn:microsoft.com/office/officeart/2005/8/layout/hierarchy6"/>
    <dgm:cxn modelId="{77B31DE0-A3CD-49BB-BDF7-5147E64EA789}" type="presOf" srcId="{20D7B5CE-A460-4245-80B9-6F3061357397}" destId="{97BFAE70-0C94-432B-A344-6051DE3AEA36}" srcOrd="0" destOrd="0" presId="urn:microsoft.com/office/officeart/2005/8/layout/hierarchy6"/>
    <dgm:cxn modelId="{27AA1A0F-4A70-4148-A5FB-F0180B0C246B}" type="presOf" srcId="{5A4B349C-D674-4CF4-B8FC-1E8E873B6210}" destId="{E6870875-9F9A-4A92-8119-9CA277DA6594}" srcOrd="0" destOrd="0" presId="urn:microsoft.com/office/officeart/2005/8/layout/hierarchy6"/>
    <dgm:cxn modelId="{49F8AEC4-3BD7-42F5-8AFE-75DEBBEB75D3}" srcId="{C6C01F0B-D76D-4B88-8FE1-EDA247BFFD32}" destId="{20D7B5CE-A460-4245-80B9-6F3061357397}" srcOrd="1" destOrd="0" parTransId="{CEE65913-7AD1-44E9-BF7E-5EE407547A27}" sibTransId="{B37AEBD8-82A3-429F-BE33-638829478A5F}"/>
    <dgm:cxn modelId="{16B2BDF3-FDB1-4375-B1A3-99F5C7B04130}" type="presOf" srcId="{CEE65913-7AD1-44E9-BF7E-5EE407547A27}" destId="{0492A353-0EFC-4113-919D-40E396887D80}" srcOrd="0" destOrd="0" presId="urn:microsoft.com/office/officeart/2005/8/layout/hierarchy6"/>
    <dgm:cxn modelId="{A304AB46-8746-4F4B-8001-69F9860EFB45}" type="presOf" srcId="{330F5A5C-98D2-47E2-A7B0-49F6FCF1DB67}" destId="{DAAA3E3A-8B97-4F41-B045-FB77234EC8FA}" srcOrd="0" destOrd="0" presId="urn:microsoft.com/office/officeart/2005/8/layout/hierarchy6"/>
    <dgm:cxn modelId="{0E50D83E-E998-4902-B5A4-AC6E318CD705}" type="presOf" srcId="{4A7ADA71-CA58-4A4F-89E5-4BE3D099D8E0}" destId="{CB166604-33F0-4CAE-8FF8-3B79FB74A700}" srcOrd="0" destOrd="0" presId="urn:microsoft.com/office/officeart/2005/8/layout/hierarchy6"/>
    <dgm:cxn modelId="{9D49EBAF-3047-4C53-89AE-AE034D5AD7FC}" type="presOf" srcId="{C97B8FDE-59CD-46D4-A258-31AFA7A070CD}" destId="{6E832816-6380-4EA1-ACE9-9A8D3F667911}" srcOrd="0" destOrd="0" presId="urn:microsoft.com/office/officeart/2005/8/layout/hierarchy6"/>
    <dgm:cxn modelId="{312956B9-60D1-41A2-AA7E-01331546FB42}" type="presParOf" srcId="{CB166604-33F0-4CAE-8FF8-3B79FB74A700}" destId="{8CF0773C-7F1F-440B-9738-43220515DCB9}" srcOrd="0" destOrd="0" presId="urn:microsoft.com/office/officeart/2005/8/layout/hierarchy6"/>
    <dgm:cxn modelId="{D43B6C2C-A228-4687-88BA-7C2C51655E9A}" type="presParOf" srcId="{8CF0773C-7F1F-440B-9738-43220515DCB9}" destId="{66F3E583-C35E-45B1-B250-363FE984A084}" srcOrd="0" destOrd="0" presId="urn:microsoft.com/office/officeart/2005/8/layout/hierarchy6"/>
    <dgm:cxn modelId="{921B13E9-6749-4007-97D1-1FB0AAB2BC48}" type="presParOf" srcId="{66F3E583-C35E-45B1-B250-363FE984A084}" destId="{F2BE019D-1567-4D43-92BA-222E817FBEE6}" srcOrd="0" destOrd="0" presId="urn:microsoft.com/office/officeart/2005/8/layout/hierarchy6"/>
    <dgm:cxn modelId="{29C7C278-EFCA-4288-851B-06348FE1E981}" type="presParOf" srcId="{F2BE019D-1567-4D43-92BA-222E817FBEE6}" destId="{F17F789E-1718-4C4E-8100-87858F917CC0}" srcOrd="0" destOrd="0" presId="urn:microsoft.com/office/officeart/2005/8/layout/hierarchy6"/>
    <dgm:cxn modelId="{7F7779FC-1A2F-4092-B2FE-70781D63D0BE}" type="presParOf" srcId="{F2BE019D-1567-4D43-92BA-222E817FBEE6}" destId="{CAC7AE15-F381-4907-8A2E-02112A110ED3}" srcOrd="1" destOrd="0" presId="urn:microsoft.com/office/officeart/2005/8/layout/hierarchy6"/>
    <dgm:cxn modelId="{E19D27AD-B8CE-424A-A010-73C65248B597}" type="presParOf" srcId="{CAC7AE15-F381-4907-8A2E-02112A110ED3}" destId="{DAAA3E3A-8B97-4F41-B045-FB77234EC8FA}" srcOrd="0" destOrd="0" presId="urn:microsoft.com/office/officeart/2005/8/layout/hierarchy6"/>
    <dgm:cxn modelId="{C5A42CD2-A473-40E8-9CEB-1FBDA75DBC47}" type="presParOf" srcId="{CAC7AE15-F381-4907-8A2E-02112A110ED3}" destId="{6FEBA344-5AB3-4433-B6B0-F5081092B4F9}" srcOrd="1" destOrd="0" presId="urn:microsoft.com/office/officeart/2005/8/layout/hierarchy6"/>
    <dgm:cxn modelId="{E8387BF9-5FE2-4624-A1AB-029D0FB01300}" type="presParOf" srcId="{6FEBA344-5AB3-4433-B6B0-F5081092B4F9}" destId="{52BA4FAC-9488-41FC-A590-BBCBC186C70A}" srcOrd="0" destOrd="0" presId="urn:microsoft.com/office/officeart/2005/8/layout/hierarchy6"/>
    <dgm:cxn modelId="{27608ABC-1EBE-45BE-84F4-10AE3EED5CA4}" type="presParOf" srcId="{6FEBA344-5AB3-4433-B6B0-F5081092B4F9}" destId="{0D4207ED-8D95-4C45-B36F-E638C39AD455}" srcOrd="1" destOrd="0" presId="urn:microsoft.com/office/officeart/2005/8/layout/hierarchy6"/>
    <dgm:cxn modelId="{2C0D68F0-B867-4DE9-918B-3460654E8031}" type="presParOf" srcId="{CAC7AE15-F381-4907-8A2E-02112A110ED3}" destId="{0492A353-0EFC-4113-919D-40E396887D80}" srcOrd="2" destOrd="0" presId="urn:microsoft.com/office/officeart/2005/8/layout/hierarchy6"/>
    <dgm:cxn modelId="{CB7ACC4C-105B-4B42-A858-5922183FDAE4}" type="presParOf" srcId="{CAC7AE15-F381-4907-8A2E-02112A110ED3}" destId="{440BFADE-EB53-4C14-B626-376EDC3EB59E}" srcOrd="3" destOrd="0" presId="urn:microsoft.com/office/officeart/2005/8/layout/hierarchy6"/>
    <dgm:cxn modelId="{7D938864-97D3-4DFE-8321-A85445F92DA9}" type="presParOf" srcId="{440BFADE-EB53-4C14-B626-376EDC3EB59E}" destId="{97BFAE70-0C94-432B-A344-6051DE3AEA36}" srcOrd="0" destOrd="0" presId="urn:microsoft.com/office/officeart/2005/8/layout/hierarchy6"/>
    <dgm:cxn modelId="{0E9CAD09-9B2E-457D-8393-D845314B7DA7}" type="presParOf" srcId="{440BFADE-EB53-4C14-B626-376EDC3EB59E}" destId="{9EDCA933-B12E-41C5-908C-4A852A0967B6}" srcOrd="1" destOrd="0" presId="urn:microsoft.com/office/officeart/2005/8/layout/hierarchy6"/>
    <dgm:cxn modelId="{7B76762E-EF9F-42A0-B908-94C5229E3656}" type="presParOf" srcId="{9EDCA933-B12E-41C5-908C-4A852A0967B6}" destId="{E6870875-9F9A-4A92-8119-9CA277DA6594}" srcOrd="0" destOrd="0" presId="urn:microsoft.com/office/officeart/2005/8/layout/hierarchy6"/>
    <dgm:cxn modelId="{B22FD50D-1797-4D7F-8DA6-53EE18B482A2}" type="presParOf" srcId="{9EDCA933-B12E-41C5-908C-4A852A0967B6}" destId="{8C1DC6B4-447F-4195-9A58-A4BBB8616856}" srcOrd="1" destOrd="0" presId="urn:microsoft.com/office/officeart/2005/8/layout/hierarchy6"/>
    <dgm:cxn modelId="{EA39C132-B2F3-4097-94DA-75ED0D6CD31A}" type="presParOf" srcId="{8C1DC6B4-447F-4195-9A58-A4BBB8616856}" destId="{6E832816-6380-4EA1-ACE9-9A8D3F667911}" srcOrd="0" destOrd="0" presId="urn:microsoft.com/office/officeart/2005/8/layout/hierarchy6"/>
    <dgm:cxn modelId="{219DFC3F-2A63-4F91-ABC6-0086C60C5EB8}" type="presParOf" srcId="{8C1DC6B4-447F-4195-9A58-A4BBB8616856}" destId="{0A862DC5-3B45-4E3D-BB16-06D528793747}" srcOrd="1" destOrd="0" presId="urn:microsoft.com/office/officeart/2005/8/layout/hierarchy6"/>
    <dgm:cxn modelId="{D1471BEC-EBFD-4370-9F3D-3C1A54B0BD89}" type="presParOf" srcId="{9EDCA933-B12E-41C5-908C-4A852A0967B6}" destId="{9CCFF9A4-8049-4118-AFF4-3AD3B2FA411D}" srcOrd="2" destOrd="0" presId="urn:microsoft.com/office/officeart/2005/8/layout/hierarchy6"/>
    <dgm:cxn modelId="{1B0D5881-75A8-4646-8124-B06A0DE8A081}" type="presParOf" srcId="{9EDCA933-B12E-41C5-908C-4A852A0967B6}" destId="{7DE411AE-53D2-4814-81EF-C3F400829026}" srcOrd="3" destOrd="0" presId="urn:microsoft.com/office/officeart/2005/8/layout/hierarchy6"/>
    <dgm:cxn modelId="{1B42AF7F-D392-4C37-B102-EE30DF0F2D80}" type="presParOf" srcId="{7DE411AE-53D2-4814-81EF-C3F400829026}" destId="{82BB8BA2-2B84-4430-96C6-587B466FE6FB}" srcOrd="0" destOrd="0" presId="urn:microsoft.com/office/officeart/2005/8/layout/hierarchy6"/>
    <dgm:cxn modelId="{B7E88B51-CA2B-4B24-9A6B-92A59253CA31}" type="presParOf" srcId="{7DE411AE-53D2-4814-81EF-C3F400829026}" destId="{E1595BA5-9170-4A60-8271-746DCF0C4197}" srcOrd="1" destOrd="0" presId="urn:microsoft.com/office/officeart/2005/8/layout/hierarchy6"/>
    <dgm:cxn modelId="{01E42661-3DEA-4750-936E-2CD349319C14}" type="presParOf" srcId="{CB166604-33F0-4CAE-8FF8-3B79FB74A700}" destId="{D7F75E9B-1892-455E-A7EE-4D65591E6208}" srcOrd="1" destOrd="0" presId="urn:microsoft.com/office/officeart/2005/8/layout/hierarchy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A3086-EAE4-4907-95A2-735536B43E83}" type="doc">
      <dgm:prSet loTypeId="urn:microsoft.com/office/officeart/2005/8/layout/hierarchy4" loCatId="hierarchy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GB"/>
        </a:p>
      </dgm:t>
    </dgm:pt>
    <dgm:pt modelId="{2AA64FC9-A370-4C4C-BF4C-E69BA532D4F8}">
      <dgm:prSet phldrT="[Text]" custT="1"/>
      <dgm:spPr>
        <a:solidFill>
          <a:schemeClr val="tx1"/>
        </a:solidFill>
      </dgm:spPr>
      <dgm:t>
        <a:bodyPr/>
        <a:lstStyle/>
        <a:p>
          <a:r>
            <a:rPr lang="hi-IN" sz="2000" b="1" dirty="0">
              <a:cs typeface="Kalimati" panose="00000400000000000000" pitchFamily="2"/>
            </a:rPr>
            <a:t>रोजगार संयोजक</a:t>
          </a:r>
          <a:endParaRPr lang="en-GB" sz="2000" b="1" dirty="0">
            <a:cs typeface="Kalimati" panose="00000400000000000000" pitchFamily="2"/>
          </a:endParaRPr>
        </a:p>
      </dgm:t>
    </dgm:pt>
    <dgm:pt modelId="{513B43B5-137D-4A78-B687-6DED1B102153}" type="parTrans" cxnId="{132B2D4B-0F5C-4F66-BACB-1EB5D003773C}">
      <dgm:prSet/>
      <dgm:spPr/>
      <dgm:t>
        <a:bodyPr/>
        <a:lstStyle/>
        <a:p>
          <a:endParaRPr lang="en-GB">
            <a:cs typeface="Kalimati" panose="00000400000000000000" pitchFamily="2"/>
          </a:endParaRPr>
        </a:p>
      </dgm:t>
    </dgm:pt>
    <dgm:pt modelId="{1C819153-C502-49DC-A278-D260079E7954}" type="sibTrans" cxnId="{132B2D4B-0F5C-4F66-BACB-1EB5D003773C}">
      <dgm:prSet/>
      <dgm:spPr/>
      <dgm:t>
        <a:bodyPr/>
        <a:lstStyle/>
        <a:p>
          <a:endParaRPr lang="en-GB">
            <a:cs typeface="Kalimati" panose="00000400000000000000" pitchFamily="2"/>
          </a:endParaRPr>
        </a:p>
      </dgm:t>
    </dgm:pt>
    <dgm:pt modelId="{AD3D1984-758F-4CC7-89DB-7D57FCA13460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e-NP" sz="1600" b="1" dirty="0">
              <a:cs typeface="Kalimati" panose="00000400000000000000" pitchFamily="2"/>
            </a:rPr>
            <a:t>प्राविधिक सहायक</a:t>
          </a:r>
          <a:endParaRPr lang="en-GB" sz="1600" b="1" dirty="0">
            <a:cs typeface="Kalimati" panose="00000400000000000000" pitchFamily="2"/>
          </a:endParaRPr>
        </a:p>
      </dgm:t>
    </dgm:pt>
    <dgm:pt modelId="{5C31A3FA-F3E1-4A14-92D4-33F9521120D4}" type="parTrans" cxnId="{A152D599-6867-4FD7-AC05-9ADADFE9BE0C}">
      <dgm:prSet/>
      <dgm:spPr/>
      <dgm:t>
        <a:bodyPr/>
        <a:lstStyle/>
        <a:p>
          <a:endParaRPr lang="en-GB">
            <a:cs typeface="Kalimati" panose="00000400000000000000" pitchFamily="2"/>
          </a:endParaRPr>
        </a:p>
      </dgm:t>
    </dgm:pt>
    <dgm:pt modelId="{8A9BBA24-F103-4CE2-BBB0-246108507E8F}" type="sibTrans" cxnId="{A152D599-6867-4FD7-AC05-9ADADFE9BE0C}">
      <dgm:prSet/>
      <dgm:spPr/>
      <dgm:t>
        <a:bodyPr/>
        <a:lstStyle/>
        <a:p>
          <a:endParaRPr lang="en-GB">
            <a:cs typeface="Kalimati" panose="00000400000000000000" pitchFamily="2"/>
          </a:endParaRPr>
        </a:p>
      </dgm:t>
    </dgm:pt>
    <dgm:pt modelId="{3687BD4D-C86B-42C1-A8FD-C17C71292EA4}" type="pres">
      <dgm:prSet presAssocID="{57FA3086-EAE4-4907-95A2-735536B43E8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490ACAA-987B-415D-9879-41A31AEC900E}" type="pres">
      <dgm:prSet presAssocID="{2AA64FC9-A370-4C4C-BF4C-E69BA532D4F8}" presName="vertOne" presStyleCnt="0"/>
      <dgm:spPr/>
    </dgm:pt>
    <dgm:pt modelId="{5A2228B9-420B-4BF4-81F1-D2948F32F61B}" type="pres">
      <dgm:prSet presAssocID="{2AA64FC9-A370-4C4C-BF4C-E69BA532D4F8}" presName="txOne" presStyleLbl="node0" presStyleIdx="0" presStyleCnt="1" custScaleY="11765" custLinFactY="-11286" custLinFactNeighborX="1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CD2DDA-BC3F-4CF5-8089-D530FDF444A4}" type="pres">
      <dgm:prSet presAssocID="{2AA64FC9-A370-4C4C-BF4C-E69BA532D4F8}" presName="parTransOne" presStyleCnt="0"/>
      <dgm:spPr/>
    </dgm:pt>
    <dgm:pt modelId="{34DFA6B8-8D72-4795-AA13-D97E0D2FED30}" type="pres">
      <dgm:prSet presAssocID="{2AA64FC9-A370-4C4C-BF4C-E69BA532D4F8}" presName="horzOne" presStyleCnt="0"/>
      <dgm:spPr/>
    </dgm:pt>
    <dgm:pt modelId="{F8468E6B-D621-4DC5-A3AF-D990B5AF0466}" type="pres">
      <dgm:prSet presAssocID="{AD3D1984-758F-4CC7-89DB-7D57FCA13460}" presName="vertTwo" presStyleCnt="0"/>
      <dgm:spPr/>
    </dgm:pt>
    <dgm:pt modelId="{6A3A3F07-F08B-4EFD-B64F-8519BF04337F}" type="pres">
      <dgm:prSet presAssocID="{AD3D1984-758F-4CC7-89DB-7D57FCA13460}" presName="txTwo" presStyleLbl="node2" presStyleIdx="0" presStyleCnt="1" custScaleX="142288" custScaleY="7935" custLinFactNeighborX="-642" custLinFactNeighborY="-408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B4AFF1-249D-4190-99C1-77CF595F0809}" type="pres">
      <dgm:prSet presAssocID="{AD3D1984-758F-4CC7-89DB-7D57FCA13460}" presName="horzTwo" presStyleCnt="0"/>
      <dgm:spPr/>
    </dgm:pt>
  </dgm:ptLst>
  <dgm:cxnLst>
    <dgm:cxn modelId="{132B2D4B-0F5C-4F66-BACB-1EB5D003773C}" srcId="{57FA3086-EAE4-4907-95A2-735536B43E83}" destId="{2AA64FC9-A370-4C4C-BF4C-E69BA532D4F8}" srcOrd="0" destOrd="0" parTransId="{513B43B5-137D-4A78-B687-6DED1B102153}" sibTransId="{1C819153-C502-49DC-A278-D260079E7954}"/>
    <dgm:cxn modelId="{5DF11E5E-5526-4210-AA4E-E58D49EE757C}" type="presOf" srcId="{2AA64FC9-A370-4C4C-BF4C-E69BA532D4F8}" destId="{5A2228B9-420B-4BF4-81F1-D2948F32F61B}" srcOrd="0" destOrd="0" presId="urn:microsoft.com/office/officeart/2005/8/layout/hierarchy4"/>
    <dgm:cxn modelId="{A152D599-6867-4FD7-AC05-9ADADFE9BE0C}" srcId="{2AA64FC9-A370-4C4C-BF4C-E69BA532D4F8}" destId="{AD3D1984-758F-4CC7-89DB-7D57FCA13460}" srcOrd="0" destOrd="0" parTransId="{5C31A3FA-F3E1-4A14-92D4-33F9521120D4}" sibTransId="{8A9BBA24-F103-4CE2-BBB0-246108507E8F}"/>
    <dgm:cxn modelId="{402A7AD2-4160-4007-B2E4-231EAA99B187}" type="presOf" srcId="{AD3D1984-758F-4CC7-89DB-7D57FCA13460}" destId="{6A3A3F07-F08B-4EFD-B64F-8519BF04337F}" srcOrd="0" destOrd="0" presId="urn:microsoft.com/office/officeart/2005/8/layout/hierarchy4"/>
    <dgm:cxn modelId="{A0A7ADD0-10CA-47AC-A937-FAAA126E5441}" type="presOf" srcId="{57FA3086-EAE4-4907-95A2-735536B43E83}" destId="{3687BD4D-C86B-42C1-A8FD-C17C71292EA4}" srcOrd="0" destOrd="0" presId="urn:microsoft.com/office/officeart/2005/8/layout/hierarchy4"/>
    <dgm:cxn modelId="{0CA7775D-C2C9-4843-9AFB-9D3AF81857CF}" type="presParOf" srcId="{3687BD4D-C86B-42C1-A8FD-C17C71292EA4}" destId="{E490ACAA-987B-415D-9879-41A31AEC900E}" srcOrd="0" destOrd="0" presId="urn:microsoft.com/office/officeart/2005/8/layout/hierarchy4"/>
    <dgm:cxn modelId="{CF3180AE-37EB-4170-8C93-40CBA7ECBD7D}" type="presParOf" srcId="{E490ACAA-987B-415D-9879-41A31AEC900E}" destId="{5A2228B9-420B-4BF4-81F1-D2948F32F61B}" srcOrd="0" destOrd="0" presId="urn:microsoft.com/office/officeart/2005/8/layout/hierarchy4"/>
    <dgm:cxn modelId="{D002AE28-490E-49AF-B253-1039E735C35E}" type="presParOf" srcId="{E490ACAA-987B-415D-9879-41A31AEC900E}" destId="{ECCD2DDA-BC3F-4CF5-8089-D530FDF444A4}" srcOrd="1" destOrd="0" presId="urn:microsoft.com/office/officeart/2005/8/layout/hierarchy4"/>
    <dgm:cxn modelId="{2F897F9D-9218-4FBA-A4FB-172FFF875969}" type="presParOf" srcId="{E490ACAA-987B-415D-9879-41A31AEC900E}" destId="{34DFA6B8-8D72-4795-AA13-D97E0D2FED30}" srcOrd="2" destOrd="0" presId="urn:microsoft.com/office/officeart/2005/8/layout/hierarchy4"/>
    <dgm:cxn modelId="{0BEEEAAA-CE37-425E-931F-92D472DEC123}" type="presParOf" srcId="{34DFA6B8-8D72-4795-AA13-D97E0D2FED30}" destId="{F8468E6B-D621-4DC5-A3AF-D990B5AF0466}" srcOrd="0" destOrd="0" presId="urn:microsoft.com/office/officeart/2005/8/layout/hierarchy4"/>
    <dgm:cxn modelId="{1990A192-9A0F-495D-922B-8650DF1BECF5}" type="presParOf" srcId="{F8468E6B-D621-4DC5-A3AF-D990B5AF0466}" destId="{6A3A3F07-F08B-4EFD-B64F-8519BF04337F}" srcOrd="0" destOrd="0" presId="urn:microsoft.com/office/officeart/2005/8/layout/hierarchy4"/>
    <dgm:cxn modelId="{5D2DE24B-8374-4698-80E7-7325C63BE302}" type="presParOf" srcId="{F8468E6B-D621-4DC5-A3AF-D990B5AF0466}" destId="{31B4AFF1-249D-4190-99C1-77CF595F0809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F789E-1718-4C4E-8100-87858F917CC0}">
      <dsp:nvSpPr>
        <dsp:cNvPr id="0" name=""/>
        <dsp:cNvSpPr/>
      </dsp:nvSpPr>
      <dsp:spPr>
        <a:xfrm>
          <a:off x="2898996" y="74899"/>
          <a:ext cx="3185466" cy="907340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000" b="1" u="none" kern="1200" dirty="0">
              <a:latin typeface="Kalimati"/>
              <a:cs typeface="Kalimati" panose="00000400000000000000" pitchFamily="2"/>
            </a:rPr>
            <a:t>स्थानीय तह</a:t>
          </a:r>
          <a:endParaRPr lang="en-GB" sz="2000" b="1" u="none" kern="1200" dirty="0">
            <a:latin typeface="Kalimati"/>
            <a:cs typeface="Kalimati" panose="00000400000000000000" pitchFamily="2"/>
          </a:endParaRPr>
        </a:p>
      </dsp:txBody>
      <dsp:txXfrm>
        <a:off x="2925571" y="101474"/>
        <a:ext cx="3132316" cy="854190"/>
      </dsp:txXfrm>
    </dsp:sp>
    <dsp:sp modelId="{DAAA3E3A-8B97-4F41-B045-FB77234EC8FA}">
      <dsp:nvSpPr>
        <dsp:cNvPr id="0" name=""/>
        <dsp:cNvSpPr/>
      </dsp:nvSpPr>
      <dsp:spPr>
        <a:xfrm>
          <a:off x="3086699" y="982240"/>
          <a:ext cx="1405030" cy="513554"/>
        </a:xfrm>
        <a:custGeom>
          <a:avLst/>
          <a:gdLst/>
          <a:ahLst/>
          <a:cxnLst/>
          <a:rect l="0" t="0" r="0" b="0"/>
          <a:pathLst>
            <a:path>
              <a:moveTo>
                <a:pt x="1405030" y="0"/>
              </a:moveTo>
              <a:lnTo>
                <a:pt x="1405030" y="256777"/>
              </a:lnTo>
              <a:lnTo>
                <a:pt x="0" y="256777"/>
              </a:lnTo>
              <a:lnTo>
                <a:pt x="0" y="513554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A4FAC-9488-41FC-A590-BBCBC186C70A}">
      <dsp:nvSpPr>
        <dsp:cNvPr id="0" name=""/>
        <dsp:cNvSpPr/>
      </dsp:nvSpPr>
      <dsp:spPr>
        <a:xfrm>
          <a:off x="1835298" y="1495794"/>
          <a:ext cx="2502801" cy="778939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800" b="0" u="none" kern="1200" dirty="0">
              <a:latin typeface="Kalimati"/>
              <a:cs typeface="Kalimati" panose="00000400000000000000" pitchFamily="2"/>
            </a:rPr>
            <a:t>गाउँ</a:t>
          </a:r>
          <a:r>
            <a:rPr lang="en-GB" sz="1800" b="0" u="none" kern="1200" dirty="0">
              <a:latin typeface="Kalimati"/>
              <a:cs typeface="Kalimati" panose="00000400000000000000" pitchFamily="2"/>
            </a:rPr>
            <a:t>/</a:t>
          </a:r>
          <a:r>
            <a:rPr lang="ne-NP" sz="1800" b="0" u="none" kern="1200" dirty="0">
              <a:latin typeface="Kalimati"/>
              <a:cs typeface="Kalimati" panose="00000400000000000000" pitchFamily="2"/>
            </a:rPr>
            <a:t>नगर कार्यपालिका </a:t>
          </a:r>
          <a:endParaRPr lang="en-GB" sz="1800" b="0" u="none" kern="1200" dirty="0">
            <a:latin typeface="Kalimati"/>
            <a:cs typeface="Kalimati" panose="00000400000000000000" pitchFamily="2"/>
          </a:endParaRPr>
        </a:p>
      </dsp:txBody>
      <dsp:txXfrm>
        <a:off x="1858112" y="1518608"/>
        <a:ext cx="2457173" cy="733311"/>
      </dsp:txXfrm>
    </dsp:sp>
    <dsp:sp modelId="{0492A353-0EFC-4113-919D-40E396887D80}">
      <dsp:nvSpPr>
        <dsp:cNvPr id="0" name=""/>
        <dsp:cNvSpPr/>
      </dsp:nvSpPr>
      <dsp:spPr>
        <a:xfrm>
          <a:off x="4491730" y="982240"/>
          <a:ext cx="1480182" cy="521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688"/>
              </a:lnTo>
              <a:lnTo>
                <a:pt x="1480182" y="260688"/>
              </a:lnTo>
              <a:lnTo>
                <a:pt x="1480182" y="521376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FAE70-0C94-432B-A344-6051DE3AEA36}">
      <dsp:nvSpPr>
        <dsp:cNvPr id="0" name=""/>
        <dsp:cNvSpPr/>
      </dsp:nvSpPr>
      <dsp:spPr>
        <a:xfrm>
          <a:off x="4598003" y="1503616"/>
          <a:ext cx="2747819" cy="778939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800" b="0" u="none" kern="1200" dirty="0">
              <a:latin typeface="Kalimati"/>
              <a:cs typeface="Kalimati" panose="00000400000000000000" pitchFamily="2"/>
            </a:rPr>
            <a:t>स्थानीय निर्देशक समिति</a:t>
          </a:r>
          <a:endParaRPr lang="en-GB" sz="1800" b="0" u="none" kern="1200" dirty="0">
            <a:latin typeface="Kalimati"/>
            <a:cs typeface="Kalimati" panose="00000400000000000000" pitchFamily="2"/>
          </a:endParaRPr>
        </a:p>
      </dsp:txBody>
      <dsp:txXfrm>
        <a:off x="4620817" y="1526430"/>
        <a:ext cx="2702191" cy="733311"/>
      </dsp:txXfrm>
    </dsp:sp>
    <dsp:sp modelId="{E6870875-9F9A-4A92-8119-9CA277DA6594}">
      <dsp:nvSpPr>
        <dsp:cNvPr id="0" name=""/>
        <dsp:cNvSpPr/>
      </dsp:nvSpPr>
      <dsp:spPr>
        <a:xfrm>
          <a:off x="4897885" y="2282555"/>
          <a:ext cx="1074027" cy="1124274"/>
        </a:xfrm>
        <a:custGeom>
          <a:avLst/>
          <a:gdLst/>
          <a:ahLst/>
          <a:cxnLst/>
          <a:rect l="0" t="0" r="0" b="0"/>
          <a:pathLst>
            <a:path>
              <a:moveTo>
                <a:pt x="1074027" y="0"/>
              </a:moveTo>
              <a:lnTo>
                <a:pt x="1074027" y="562137"/>
              </a:lnTo>
              <a:lnTo>
                <a:pt x="0" y="562137"/>
              </a:lnTo>
              <a:lnTo>
                <a:pt x="0" y="1124274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832816-6380-4EA1-ACE9-9A8D3F667911}">
      <dsp:nvSpPr>
        <dsp:cNvPr id="0" name=""/>
        <dsp:cNvSpPr/>
      </dsp:nvSpPr>
      <dsp:spPr>
        <a:xfrm>
          <a:off x="4069723" y="3406830"/>
          <a:ext cx="1656324" cy="8165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b="0" u="none" kern="1200" dirty="0">
              <a:latin typeface="Kalimati"/>
              <a:cs typeface="Kalimati" panose="00000400000000000000" pitchFamily="2"/>
            </a:rPr>
            <a:t>वडा कार्यालय</a:t>
          </a:r>
          <a:endParaRPr lang="en-GB" sz="1600" b="0" u="none" kern="1200" dirty="0">
            <a:latin typeface="Kalimati"/>
            <a:cs typeface="Kalimati" panose="00000400000000000000" pitchFamily="2"/>
          </a:endParaRPr>
        </a:p>
      </dsp:txBody>
      <dsp:txXfrm>
        <a:off x="4093639" y="3430746"/>
        <a:ext cx="1608492" cy="768734"/>
      </dsp:txXfrm>
    </dsp:sp>
    <dsp:sp modelId="{9CCFF9A4-8049-4118-AFF4-3AD3B2FA411D}">
      <dsp:nvSpPr>
        <dsp:cNvPr id="0" name=""/>
        <dsp:cNvSpPr/>
      </dsp:nvSpPr>
      <dsp:spPr>
        <a:xfrm>
          <a:off x="5971912" y="2282555"/>
          <a:ext cx="1199330" cy="112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495"/>
              </a:lnTo>
              <a:lnTo>
                <a:pt x="1199330" y="560495"/>
              </a:lnTo>
              <a:lnTo>
                <a:pt x="1199330" y="1120990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B8BA2-2B84-4430-96C6-587B466FE6FB}">
      <dsp:nvSpPr>
        <dsp:cNvPr id="0" name=""/>
        <dsp:cNvSpPr/>
      </dsp:nvSpPr>
      <dsp:spPr>
        <a:xfrm>
          <a:off x="6298982" y="3403546"/>
          <a:ext cx="1744521" cy="8165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b="0" u="none" kern="1200" dirty="0">
              <a:latin typeface="Kalimati"/>
              <a:cs typeface="Kalimati" panose="00000400000000000000" pitchFamily="2"/>
            </a:rPr>
            <a:t>रोजगार सेवा केन्द्र</a:t>
          </a:r>
          <a:endParaRPr lang="en-GB" sz="1600" b="0" u="none" kern="1200" dirty="0">
            <a:latin typeface="Kalimati"/>
            <a:cs typeface="Kalimati" panose="00000400000000000000" pitchFamily="2"/>
          </a:endParaRPr>
        </a:p>
      </dsp:txBody>
      <dsp:txXfrm>
        <a:off x="6322898" y="3427462"/>
        <a:ext cx="1696689" cy="7687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228B9-420B-4BF4-81F1-D2948F32F61B}">
      <dsp:nvSpPr>
        <dsp:cNvPr id="0" name=""/>
        <dsp:cNvSpPr/>
      </dsp:nvSpPr>
      <dsp:spPr>
        <a:xfrm>
          <a:off x="6858" y="249100"/>
          <a:ext cx="11744260" cy="504012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2000" b="1" kern="1200" dirty="0">
              <a:cs typeface="Kalimati" panose="00000400000000000000" pitchFamily="2"/>
            </a:rPr>
            <a:t>रोजगार संयोजक</a:t>
          </a:r>
          <a:endParaRPr lang="en-GB" sz="2000" b="1" kern="1200" dirty="0">
            <a:cs typeface="Kalimati" panose="00000400000000000000" pitchFamily="2"/>
          </a:endParaRPr>
        </a:p>
      </dsp:txBody>
      <dsp:txXfrm>
        <a:off x="21620" y="263862"/>
        <a:ext cx="11714736" cy="474488"/>
      </dsp:txXfrm>
    </dsp:sp>
    <dsp:sp modelId="{6A3A3F07-F08B-4EFD-B64F-8519BF04337F}">
      <dsp:nvSpPr>
        <dsp:cNvPr id="0" name=""/>
        <dsp:cNvSpPr/>
      </dsp:nvSpPr>
      <dsp:spPr>
        <a:xfrm>
          <a:off x="0" y="804668"/>
          <a:ext cx="11744260" cy="339935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b="1" kern="1200" dirty="0">
              <a:cs typeface="Kalimati" panose="00000400000000000000" pitchFamily="2"/>
            </a:rPr>
            <a:t>प्राविधिक सहायक</a:t>
          </a:r>
          <a:endParaRPr lang="en-GB" sz="1600" b="1" kern="1200" dirty="0">
            <a:cs typeface="Kalimati" panose="00000400000000000000" pitchFamily="2"/>
          </a:endParaRPr>
        </a:p>
      </dsp:txBody>
      <dsp:txXfrm>
        <a:off x="9956" y="814624"/>
        <a:ext cx="11724348" cy="320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BF52D-0E5D-410C-A6D4-7F5E22D1EC97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CDE70-B73B-46E5-AD80-143DAF8FD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829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4012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e-NP" sz="1200" b="0" dirty="0">
                <a:latin typeface="Kalimati"/>
              </a:rPr>
              <a:t>स्थानीय तह</a:t>
            </a:r>
            <a:r>
              <a:rPr lang="ne-NP" sz="1200" b="0" dirty="0"/>
              <a:t>को भूमिका र जिम्मेवारीहरुको</a:t>
            </a:r>
            <a:r>
              <a:rPr lang="ne-NP" sz="1200" b="0" dirty="0">
                <a:latin typeface="Kalimati"/>
              </a:rPr>
              <a:t> </a:t>
            </a:r>
            <a:r>
              <a:rPr lang="hi-IN" b="0" dirty="0"/>
              <a:t>विस्तृत</a:t>
            </a:r>
            <a:r>
              <a:rPr lang="en-GB" b="0" dirty="0"/>
              <a:t> </a:t>
            </a:r>
            <a:r>
              <a:rPr lang="hi-IN" b="0" dirty="0"/>
              <a:t>विवरण</a:t>
            </a:r>
            <a:r>
              <a:rPr lang="en-GB" b="0" baseline="0" dirty="0"/>
              <a:t> </a:t>
            </a:r>
            <a:r>
              <a:rPr lang="ne-NP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कार्यविधि</a:t>
            </a:r>
            <a:r>
              <a:rPr lang="ne-NP" sz="1200" b="0" dirty="0"/>
              <a:t>को</a:t>
            </a:r>
            <a:r>
              <a:rPr lang="en-GB" sz="1200" b="0" dirty="0"/>
              <a:t> </a:t>
            </a:r>
            <a:r>
              <a:rPr lang="hi-I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परिच्छेद  </a:t>
            </a:r>
            <a:r>
              <a:rPr lang="ne-N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२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ne-N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दफा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e-N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१२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i-I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मा उल्लेख गरिएको छ</a:t>
            </a:r>
            <a:endParaRPr lang="en-GB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i-IN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1097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i-IN" sz="1100" dirty="0"/>
              <a:t>नोट: </a:t>
            </a:r>
            <a:endParaRPr lang="en-GB" sz="1100" dirty="0"/>
          </a:p>
          <a:p>
            <a:r>
              <a:rPr lang="en-GB" sz="1100" dirty="0"/>
              <a:t>ESC </a:t>
            </a:r>
            <a:r>
              <a:rPr lang="hi-IN" sz="1100" dirty="0"/>
              <a:t>कर्मचारीहरूले सम्बन्धित </a:t>
            </a:r>
            <a:r>
              <a:rPr lang="en-GB" sz="1100" dirty="0"/>
              <a:t>LL </a:t>
            </a:r>
            <a:r>
              <a:rPr lang="hi-IN" sz="1100" dirty="0"/>
              <a:t>का </a:t>
            </a:r>
            <a:r>
              <a:rPr lang="en-GB" sz="1100" dirty="0"/>
              <a:t>CAO </a:t>
            </a:r>
            <a:r>
              <a:rPr lang="hi-IN" sz="1100" dirty="0"/>
              <a:t>लाई सबै </a:t>
            </a:r>
            <a:r>
              <a:rPr lang="en-GB" sz="1100" dirty="0"/>
              <a:t>ESC </a:t>
            </a:r>
            <a:r>
              <a:rPr lang="hi-IN" sz="1100" dirty="0"/>
              <a:t>सेवाहरू र क्रियाकलापहरूको बारेमा रिपोर्ट गर्नेछन्</a:t>
            </a:r>
            <a:r>
              <a:rPr lang="en-GB" sz="1100" dirty="0"/>
              <a:t>;</a:t>
            </a:r>
          </a:p>
          <a:p>
            <a:r>
              <a:rPr lang="en-GB" sz="1100" dirty="0"/>
              <a:t>ESC </a:t>
            </a:r>
            <a:r>
              <a:rPr lang="hi-IN" sz="1100" dirty="0"/>
              <a:t>कर्मचारीहरुलाई</a:t>
            </a:r>
            <a:r>
              <a:rPr lang="en-GB" sz="1100" baseline="0" dirty="0"/>
              <a:t> </a:t>
            </a:r>
            <a:r>
              <a:rPr lang="en-GB" sz="1100" dirty="0" err="1"/>
              <a:t>ToR</a:t>
            </a:r>
            <a:r>
              <a:rPr lang="en-GB" sz="1100" dirty="0"/>
              <a:t> </a:t>
            </a:r>
            <a:r>
              <a:rPr lang="hi-IN" sz="1100" dirty="0"/>
              <a:t>अनुसारअभिमुखीकरण र प्रशिक्षण</a:t>
            </a:r>
            <a:r>
              <a:rPr lang="en-GB" sz="1100" dirty="0"/>
              <a:t> </a:t>
            </a:r>
            <a:r>
              <a:rPr lang="ne-NP" sz="1100" dirty="0">
                <a:solidFill>
                  <a:schemeClr val="bg2">
                    <a:lumMod val="25000"/>
                  </a:schemeClr>
                </a:solidFill>
              </a:rPr>
              <a:t>प्रदान</a:t>
            </a:r>
            <a:r>
              <a:rPr lang="en-GB" sz="11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hi-IN" sz="1100" dirty="0"/>
              <a:t>गरिनेछ</a:t>
            </a:r>
            <a:r>
              <a:rPr lang="en-GB" sz="1100" dirty="0"/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e-NP" sz="1100" b="1" dirty="0"/>
              <a:t>युवा सहजकर्ता</a:t>
            </a:r>
            <a:r>
              <a:rPr lang="hi-IN" sz="1100" dirty="0"/>
              <a:t>हरू केवल चयन गरिएका स्थानहरूमा (लगभग </a:t>
            </a:r>
            <a:r>
              <a:rPr lang="en-GB" sz="1100" dirty="0"/>
              <a:t>151</a:t>
            </a:r>
            <a:r>
              <a:rPr lang="hi-IN" sz="1100" dirty="0"/>
              <a:t> </a:t>
            </a:r>
            <a:r>
              <a:rPr lang="ne-NP" sz="1100" dirty="0">
                <a:cs typeface="Kalimati" panose="00000400000000000000" pitchFamily="2"/>
              </a:rPr>
              <a:t>स्थानीय तह</a:t>
            </a:r>
            <a:r>
              <a:rPr lang="hi-IN" sz="1100" dirty="0"/>
              <a:t>मा</a:t>
            </a:r>
            <a:r>
              <a:rPr lang="en-GB" sz="1100" dirty="0"/>
              <a:t>)</a:t>
            </a:r>
            <a:r>
              <a:rPr lang="hi-IN" sz="1100" dirty="0"/>
              <a:t> लिने छन् जहाँ </a:t>
            </a:r>
            <a:r>
              <a:rPr lang="hi-IN" sz="1100" dirty="0">
                <a:solidFill>
                  <a:schemeClr val="bg2">
                    <a:lumMod val="25000"/>
                  </a:schemeClr>
                </a:solidFill>
              </a:rPr>
              <a:t>महिला</a:t>
            </a:r>
            <a:r>
              <a:rPr lang="ne-NP" sz="1100" dirty="0">
                <a:solidFill>
                  <a:schemeClr val="bg2">
                    <a:lumMod val="25000"/>
                  </a:schemeClr>
                </a:solidFill>
              </a:rPr>
              <a:t> लक्षित रोजगारीका लागि </a:t>
            </a:r>
            <a:r>
              <a:rPr lang="hi-IN" sz="1100" dirty="0">
                <a:solidFill>
                  <a:schemeClr val="bg2">
                    <a:lumMod val="25000"/>
                  </a:schemeClr>
                </a:solidFill>
              </a:rPr>
              <a:t>तयार </a:t>
            </a:r>
            <a:r>
              <a:rPr lang="ne-NP" sz="1100" dirty="0">
                <a:solidFill>
                  <a:schemeClr val="bg2">
                    <a:lumMod val="25000"/>
                  </a:schemeClr>
                </a:solidFill>
              </a:rPr>
              <a:t>रोजगार क्लबहरु </a:t>
            </a:r>
            <a:r>
              <a:rPr lang="hi-IN" sz="1100" dirty="0"/>
              <a:t>प्रदान गरिनेछ।</a:t>
            </a:r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1052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spcBef>
                <a:spcPts val="600"/>
              </a:spcBef>
              <a:buFont typeface="Arial" pitchFamily="34" charset="0"/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41166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0561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solidFill>
                <a:schemeClr val="bg1"/>
              </a:solidFill>
              <a:latin typeface="Kalimat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6023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87787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7533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712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sz="12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0295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i-IN" dirty="0"/>
              <a:t>सन्दर्भ सामाग्री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925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401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6272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2402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5676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US" sz="12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reeti" pitchFamily="2" charset="0"/>
              <a:cs typeface="Kalimati" panose="00000400000000000000" pitchFamily="2"/>
              <a:sym typeface="Helvetica Ligh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8675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175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6719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628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28459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130000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07264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192835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62238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244139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242442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141260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133504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286056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16538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10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CDDE6-0A5E-4A0F-A0C8-36C8C2840D3B}" type="datetimeFigureOut">
              <a:rPr lang="en-ZA" smtClean="0"/>
              <a:pPr/>
              <a:t>2020/11/25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21176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diagramDrawing" Target="../diagrams/drawing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hyperlink" Target="http://adioma.com" TargetMode="External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open?id=170Rbf4ncBApa6vu1LqNbJzoKW-Y9D8hb" TargetMode="Externa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9.png"/><Relationship Id="rId18" Type="http://schemas.openxmlformats.org/officeDocument/2006/relationships/image" Target="../media/image19.svg"/><Relationship Id="rId26" Type="http://schemas.openxmlformats.org/officeDocument/2006/relationships/image" Target="../media/image27.svg"/><Relationship Id="rId3" Type="http://schemas.openxmlformats.org/officeDocument/2006/relationships/image" Target="../media/image4.png"/><Relationship Id="rId21" Type="http://schemas.openxmlformats.org/officeDocument/2006/relationships/image" Target="../media/image13.png"/><Relationship Id="rId34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3.svg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.svg"/><Relationship Id="rId20" Type="http://schemas.openxmlformats.org/officeDocument/2006/relationships/image" Target="../media/image21.svg"/><Relationship Id="rId29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8.png"/><Relationship Id="rId24" Type="http://schemas.openxmlformats.org/officeDocument/2006/relationships/image" Target="../media/image25.svg"/><Relationship Id="rId32" Type="http://schemas.openxmlformats.org/officeDocument/2006/relationships/image" Target="../media/image33.sv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image" Target="../media/image29.svg"/><Relationship Id="rId10" Type="http://schemas.openxmlformats.org/officeDocument/2006/relationships/image" Target="../media/image11.svg"/><Relationship Id="rId19" Type="http://schemas.openxmlformats.org/officeDocument/2006/relationships/image" Target="../media/image12.png"/><Relationship Id="rId31" Type="http://schemas.openxmlformats.org/officeDocument/2006/relationships/image" Target="../media/image18.png"/><Relationship Id="rId4" Type="http://schemas.openxmlformats.org/officeDocument/2006/relationships/image" Target="../media/image5.svg"/><Relationship Id="rId9" Type="http://schemas.openxmlformats.org/officeDocument/2006/relationships/image" Target="../media/image7.png"/><Relationship Id="rId14" Type="http://schemas.openxmlformats.org/officeDocument/2006/relationships/image" Target="../media/image15.svg"/><Relationship Id="rId22" Type="http://schemas.openxmlformats.org/officeDocument/2006/relationships/image" Target="../media/image23.svg"/><Relationship Id="rId27" Type="http://schemas.openxmlformats.org/officeDocument/2006/relationships/image" Target="../media/image16.png"/><Relationship Id="rId30" Type="http://schemas.openxmlformats.org/officeDocument/2006/relationships/image" Target="../media/image31.svg"/><Relationship Id="rId35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3.png"/><Relationship Id="rId4" Type="http://schemas.openxmlformats.org/officeDocument/2006/relationships/hyperlink" Target="http://adioma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13" Type="http://schemas.openxmlformats.org/officeDocument/2006/relationships/image" Target="../media/image28.png"/><Relationship Id="rId18" Type="http://schemas.openxmlformats.org/officeDocument/2006/relationships/image" Target="../media/image52.sv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12" Type="http://schemas.openxmlformats.org/officeDocument/2006/relationships/image" Target="../media/image7.sv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50.sv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svg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10" Type="http://schemas.openxmlformats.org/officeDocument/2006/relationships/image" Target="../media/image45.svg"/><Relationship Id="rId19" Type="http://schemas.openxmlformats.org/officeDocument/2006/relationships/hyperlink" Target="http://adioma.com" TargetMode="External"/><Relationship Id="rId4" Type="http://schemas.openxmlformats.org/officeDocument/2006/relationships/image" Target="../media/image39.svg"/><Relationship Id="rId9" Type="http://schemas.openxmlformats.org/officeDocument/2006/relationships/image" Target="../media/image26.png"/><Relationship Id="rId14" Type="http://schemas.openxmlformats.org/officeDocument/2006/relationships/image" Target="../media/image4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54">
            <a:extLst>
              <a:ext uri="{FF2B5EF4-FFF2-40B4-BE49-F238E27FC236}">
                <a16:creationId xmlns:a16="http://schemas.microsoft.com/office/drawing/2014/main" xmlns="" id="{277B05E0-1090-4F28-A736-1BA9BEFCC41D}"/>
              </a:ext>
            </a:extLst>
          </p:cNvPr>
          <p:cNvSpPr/>
          <p:nvPr/>
        </p:nvSpPr>
        <p:spPr>
          <a:xfrm>
            <a:off x="123825" y="2679326"/>
            <a:ext cx="11779500" cy="2961435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 sz="2200">
                <a:solidFill>
                  <a:srgbClr val="FFFFFF"/>
                </a:solidFill>
              </a:defRPr>
            </a:pPr>
            <a:r>
              <a:rPr lang="en-US" sz="48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युवा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en-US" sz="48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रोजगारीका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en-US" sz="48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लागि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en-US" sz="48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रुपान्तरण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ne-NP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en-US" sz="48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पहल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ne-NP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आयोजना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(</a:t>
            </a:r>
            <a:r>
              <a:rPr lang="en-US" sz="48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युवा-रुप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)</a:t>
            </a:r>
            <a:r>
              <a:rPr lang="ne-NP" sz="4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को सञ्चालन तथा व्यवस्थापन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Kalimati" panose="00000400000000000000" pitchFamily="2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EFE8A94-0CE7-4364-A88C-60A86C66A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0859" y="520710"/>
            <a:ext cx="2502466" cy="14150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4FC838A-6EDC-4541-985A-9ABDA73F6B8E}"/>
              </a:ext>
            </a:extLst>
          </p:cNvPr>
          <p:cNvSpPr txBox="1"/>
          <p:nvPr/>
        </p:nvSpPr>
        <p:spPr>
          <a:xfrm>
            <a:off x="9815065" y="38644"/>
            <a:ext cx="167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ne-NP" b="1" u="sng" dirty="0">
                <a:cs typeface="Kalimati" panose="00000400000000000000" pitchFamily="2"/>
              </a:rPr>
              <a:t>ऋण सहायता</a:t>
            </a:r>
            <a:endParaRPr lang="en-US" b="1" u="sng" dirty="0">
              <a:cs typeface="Kalimati" panose="00000400000000000000" pitchFamily="2"/>
            </a:endParaRPr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010A93C1-6D2D-4EF6-9DEC-DF05DA30A1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75" y="33681"/>
            <a:ext cx="1902242" cy="161861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66563" y="1794786"/>
            <a:ext cx="324820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श्रम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रोजगार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तथा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सामाजिक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सुरक्षा</a:t>
            </a:r>
            <a:endParaRPr lang="ne-NP" sz="2400" b="1" dirty="0">
              <a:solidFill>
                <a:srgbClr val="FF0000"/>
              </a:solidFill>
              <a:cs typeface="Kalimati" panose="00000400000000000000" pitchFamily="2"/>
              <a:sym typeface="Helvetica Light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मन्त्रालय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98F007D-67FF-4DF1-909D-9396FB8A2FE2}"/>
              </a:ext>
            </a:extLst>
          </p:cNvPr>
          <p:cNvSpPr txBox="1"/>
          <p:nvPr/>
        </p:nvSpPr>
        <p:spPr>
          <a:xfrm>
            <a:off x="409731" y="5526171"/>
            <a:ext cx="11372538" cy="13318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t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lang="ne-NP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  <a:sym typeface="Helvetica Light"/>
              </a:rPr>
              <a:t>मिति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  <a:sym typeface="Helvetica Light"/>
              </a:rPr>
              <a:t>:  </a:t>
            </a:r>
            <a:r>
              <a:rPr lang="ne-NP" sz="2000" b="1" dirty="0" smtClean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  <a:sym typeface="Helvetica Light"/>
              </a:rPr>
              <a:t>२०७७/०8/10</a:t>
            </a:r>
            <a:endParaRPr lang="ne-NP" sz="2000" b="1" dirty="0">
              <a:solidFill>
                <a:schemeClr val="tx2">
                  <a:lumMod val="50000"/>
                </a:schemeClr>
              </a:solidFill>
              <a:cs typeface="Kalimati" panose="00000400000000000000" pitchFamily="2"/>
              <a:sym typeface="Helvetica Light"/>
            </a:endParaRPr>
          </a:p>
          <a:p>
            <a:pPr marR="0" algn="ctr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</a:rPr>
              <a:t>(</a:t>
            </a:r>
            <a:r>
              <a:rPr lang="ne-NP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</a:rPr>
              <a:t>स्थानीय तहका कर्मचारीका लागि तालिम / अभिमूखिकरण प्रयोजनका लागि मात्र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62322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="" xmlns:p14="http://schemas.microsoft.com/office/powerpoint/2010/main" val="3348549700"/>
              </p:ext>
            </p:extLst>
          </p:nvPr>
        </p:nvGraphicFramePr>
        <p:xfrm>
          <a:off x="1153580" y="964617"/>
          <a:ext cx="9193967" cy="482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31221" y="296026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आयोजना कार्यान्वयनमा स्थानीय तहको जिम्मेवारी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7"/>
            </a:endParaRPr>
          </a:p>
        </p:txBody>
      </p:sp>
      <p:pic>
        <p:nvPicPr>
          <p:cNvPr id="6" name="Picture 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10" y="104216"/>
            <a:ext cx="1074127" cy="900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780496" y="1341448"/>
            <a:ext cx="2878734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e-NP" sz="1400" dirty="0">
                <a:latin typeface="Kalimati"/>
                <a:cs typeface="Kalimati" panose="00000400000000000000" pitchFamily="2"/>
              </a:rPr>
              <a:t>बेरोजगार व्यक्तिको प्राथमिकता निर्धारण गरी कार्यपालिका समक्ष पेश गर्ने</a:t>
            </a:r>
            <a:r>
              <a:rPr lang="en-GB" sz="1400" dirty="0">
                <a:latin typeface="Kalimati"/>
                <a:cs typeface="Kalimati" panose="00000400000000000000" pitchFamily="2"/>
              </a:rPr>
              <a:t>,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आयोजनालाई स्थानीय तहमा </a:t>
            </a:r>
            <a:r>
              <a:rPr lang="hi-IN" sz="1400" dirty="0">
                <a:solidFill>
                  <a:schemeClr val="tx1"/>
                </a:solidFill>
                <a:latin typeface="Kalimati"/>
                <a:cs typeface="Kalimati" panose="00000400000000000000" pitchFamily="2"/>
              </a:rPr>
              <a:t>समग्र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मार्गदर्शन</a:t>
            </a:r>
            <a:r>
              <a:rPr lang="en-GB" sz="1400" dirty="0">
                <a:latin typeface="Kalimati"/>
                <a:cs typeface="Kalimati" panose="00000400000000000000" pitchFamily="2"/>
              </a:rPr>
              <a:t>,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आवधिक समीक्षा</a:t>
            </a:r>
            <a:r>
              <a:rPr lang="en-GB" sz="1400" dirty="0">
                <a:latin typeface="Kalimati"/>
                <a:cs typeface="Kalimati" panose="00000400000000000000" pitchFamily="2"/>
              </a:rPr>
              <a:t>,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रोजगार सेवा केन्द्रको सहयोगमा</a:t>
            </a:r>
            <a:r>
              <a:rPr lang="hi-IN" sz="1400" dirty="0">
                <a:latin typeface="Kalimati"/>
                <a:cs typeface="Kalimati" panose="00000400000000000000" pitchFamily="2"/>
              </a:rPr>
              <a:t> आयोजना सम्बन्धित विभिन्न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कार्यहरु</a:t>
            </a:r>
            <a:r>
              <a:rPr lang="hi-IN" sz="1400" dirty="0">
                <a:latin typeface="Kalimati"/>
                <a:cs typeface="Kalimati" panose="00000400000000000000" pitchFamily="2"/>
              </a:rPr>
              <a:t> </a:t>
            </a:r>
            <a:r>
              <a:rPr lang="en-GB" sz="1400" dirty="0">
                <a:latin typeface="Kalimati"/>
                <a:cs typeface="Kalimati" panose="00000400000000000000" pitchFamily="2"/>
              </a:rPr>
              <a:t>- </a:t>
            </a:r>
            <a:r>
              <a:rPr lang="hi-IN" sz="1400" dirty="0">
                <a:latin typeface="Kalimati"/>
                <a:cs typeface="Kalimati" panose="00000400000000000000" pitchFamily="2"/>
              </a:rPr>
              <a:t>सञ्चार तथा पहुँच</a:t>
            </a:r>
            <a:r>
              <a:rPr lang="en-GB" sz="1400" dirty="0">
                <a:latin typeface="Kalimati"/>
                <a:cs typeface="Kalimati" panose="00000400000000000000" pitchFamily="2"/>
              </a:rPr>
              <a:t>,</a:t>
            </a:r>
            <a:r>
              <a:rPr lang="hi-IN" sz="1400" dirty="0"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आर्थिक व्यवस्थापन</a:t>
            </a:r>
            <a:r>
              <a:rPr lang="en-GB" sz="1400" dirty="0">
                <a:latin typeface="Kalimati"/>
                <a:cs typeface="Kalimati" panose="00000400000000000000" pitchFamily="2"/>
              </a:rPr>
              <a:t>,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पूँजीगत सामाग्रीको खरिद तथा सुरक्षण एवम् अनुगमन तथा मूल्याङ्कन</a:t>
            </a:r>
            <a:r>
              <a:rPr lang="en-GB" sz="1400" dirty="0"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सम्बन्धी क्रियाकलाप</a:t>
            </a:r>
            <a:r>
              <a:rPr lang="en-GB" sz="1400" dirty="0">
                <a:latin typeface="Kalimati"/>
                <a:cs typeface="Kalimati" panose="00000400000000000000" pitchFamily="2"/>
              </a:rPr>
              <a:t>, </a:t>
            </a:r>
            <a:r>
              <a:rPr lang="hi-IN" sz="1400" dirty="0">
                <a:latin typeface="Kalimati"/>
                <a:cs typeface="Kalimati" panose="00000400000000000000" pitchFamily="2"/>
              </a:rPr>
              <a:t>गुनासो व्यवस्थापन प्रक्रिया</a:t>
            </a:r>
            <a:r>
              <a:rPr lang="en-GB" sz="1400" dirty="0">
                <a:latin typeface="Kalimati"/>
                <a:cs typeface="Kalimati" panose="00000400000000000000" pitchFamily="2"/>
              </a:rPr>
              <a:t>)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र आवश्यकता अनुसार अन्य</a:t>
            </a:r>
            <a:r>
              <a:rPr lang="en-GB" sz="1400" dirty="0"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latin typeface="Kalimati"/>
                <a:cs typeface="Kalimati" panose="00000400000000000000" pitchFamily="2"/>
              </a:rPr>
              <a:t>कार्यहरु</a:t>
            </a:r>
            <a:endParaRPr lang="en-GB" sz="1400" dirty="0">
              <a:solidFill>
                <a:schemeClr val="tx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25000" y="4288466"/>
            <a:ext cx="2346221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e-NP" sz="1400" dirty="0">
                <a:cs typeface="Kalimati" panose="00000400000000000000" pitchFamily="2"/>
              </a:rPr>
              <a:t>रोजगारमूलक सेवा प्रवाह</a:t>
            </a:r>
            <a:r>
              <a:rPr lang="en-US" sz="1400" dirty="0">
                <a:cs typeface="Kalimati" panose="00000400000000000000" pitchFamily="2"/>
              </a:rPr>
              <a:t>, </a:t>
            </a:r>
            <a:r>
              <a:rPr lang="ne-NP" sz="1400" dirty="0">
                <a:cs typeface="Kalimati" panose="00000400000000000000" pitchFamily="2"/>
              </a:rPr>
              <a:t>बेरोजगार व्यक्तिको सूचना संकलन</a:t>
            </a:r>
            <a:r>
              <a:rPr lang="en-GB" sz="1400" dirty="0">
                <a:cs typeface="Kalimati" panose="00000400000000000000" pitchFamily="2"/>
              </a:rPr>
              <a:t>, </a:t>
            </a:r>
            <a:r>
              <a:rPr lang="ne-NP" sz="1400" dirty="0">
                <a:cs typeface="Kalimati" panose="00000400000000000000" pitchFamily="2"/>
              </a:rPr>
              <a:t>अभिलेख तथा रोजगार दाताको सूचना सम्प्रेषण लगायतको सम्पूर्ण</a:t>
            </a:r>
            <a:r>
              <a:rPr lang="en-GB" sz="1400" dirty="0">
                <a:cs typeface="Kalimati" panose="00000400000000000000" pitchFamily="2"/>
              </a:rPr>
              <a:t> </a:t>
            </a:r>
            <a:r>
              <a:rPr lang="ne-NP" sz="1400" dirty="0">
                <a:cs typeface="Kalimati" panose="00000400000000000000" pitchFamily="2"/>
              </a:rPr>
              <a:t>जिम्मेवारी </a:t>
            </a:r>
            <a:endParaRPr lang="en-GB" sz="1400" dirty="0">
              <a:solidFill>
                <a:schemeClr val="tx1"/>
              </a:solidFill>
              <a:cs typeface="Kalimati" panose="00000400000000000000" pitchFamily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30685" y="4010069"/>
            <a:ext cx="3147773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i-IN" sz="1400" dirty="0">
                <a:solidFill>
                  <a:schemeClr val="tx1"/>
                </a:solidFill>
                <a:cs typeface="Kalimati" panose="00000400000000000000" pitchFamily="2"/>
              </a:rPr>
              <a:t>बेरोजगार र रोजगारीका लागि दर्ताको प्राथमिक</a:t>
            </a:r>
            <a:r>
              <a:rPr lang="en-GB" sz="1400" dirty="0">
                <a:solidFill>
                  <a:schemeClr val="tx1"/>
                </a:solidFill>
                <a:cs typeface="Kalimati" panose="00000400000000000000" pitchFamily="2"/>
              </a:rPr>
              <a:t> </a:t>
            </a:r>
            <a:r>
              <a:rPr lang="hi-IN" sz="1400" dirty="0">
                <a:solidFill>
                  <a:schemeClr val="tx1"/>
                </a:solidFill>
                <a:cs typeface="Kalimati" panose="00000400000000000000" pitchFamily="2"/>
              </a:rPr>
              <a:t>सम्पर्क बिन्दु</a:t>
            </a:r>
            <a:r>
              <a:rPr lang="en-GB" sz="1400" dirty="0">
                <a:solidFill>
                  <a:schemeClr val="tx1"/>
                </a:solidFill>
                <a:cs typeface="Kalimati" panose="00000400000000000000" pitchFamily="2"/>
              </a:rPr>
              <a:t>; </a:t>
            </a:r>
            <a:r>
              <a:rPr lang="ne-NP" sz="1400" dirty="0">
                <a:cs typeface="Kalimati" panose="00000400000000000000" pitchFamily="2"/>
              </a:rPr>
              <a:t>बेरोजगारको आवेदन प्रक्रियामा सहजिकरण</a:t>
            </a:r>
            <a:r>
              <a:rPr lang="en-GB" sz="1400" dirty="0">
                <a:cs typeface="Kalimati" panose="00000400000000000000" pitchFamily="2"/>
              </a:rPr>
              <a:t>, </a:t>
            </a:r>
            <a:r>
              <a:rPr lang="ne-NP" sz="1400" dirty="0">
                <a:cs typeface="Kalimati" panose="00000400000000000000" pitchFamily="2"/>
              </a:rPr>
              <a:t>आयोजना तथा रोजगारीको सम्बन्धमा वडास्तरमा सूचनाको सम्प्रेषण</a:t>
            </a:r>
            <a:r>
              <a:rPr lang="en-GB" sz="1400" dirty="0">
                <a:cs typeface="Kalimati" panose="00000400000000000000" pitchFamily="2"/>
              </a:rPr>
              <a:t>, </a:t>
            </a:r>
            <a:r>
              <a:rPr lang="ne-NP" sz="1400" dirty="0">
                <a:cs typeface="Kalimati" panose="00000400000000000000" pitchFamily="2"/>
              </a:rPr>
              <a:t> </a:t>
            </a:r>
            <a:r>
              <a:rPr lang="en-GB" sz="1400" dirty="0">
                <a:cs typeface="Kalimati" panose="00000400000000000000" pitchFamily="2"/>
              </a:rPr>
              <a:t> </a:t>
            </a:r>
          </a:p>
          <a:p>
            <a:r>
              <a:rPr lang="ne-NP" sz="1400" dirty="0">
                <a:cs typeface="Kalimati" panose="00000400000000000000" pitchFamily="2"/>
              </a:rPr>
              <a:t>प्राप्त आवेदनको छानविन गर्ने र वडा समितिमा पेश गर्ने</a:t>
            </a:r>
            <a:r>
              <a:rPr lang="en-US" sz="1400" dirty="0">
                <a:cs typeface="Kalimati" panose="00000400000000000000" pitchFamily="2"/>
              </a:rPr>
              <a:t>, </a:t>
            </a:r>
            <a:endParaRPr lang="en-GB" sz="1400" dirty="0">
              <a:cs typeface="Kalimati" panose="00000400000000000000" pitchFamily="2"/>
            </a:endParaRPr>
          </a:p>
          <a:p>
            <a:r>
              <a:rPr lang="ne-NP" sz="1400" dirty="0">
                <a:cs typeface="Kalimati" panose="00000400000000000000" pitchFamily="2"/>
              </a:rPr>
              <a:t>उजुरी तथा गुनासो सङ्कलन तथा व्यवस्थापन गर्ने</a:t>
            </a:r>
            <a:r>
              <a:rPr lang="en-US" sz="1400" dirty="0">
                <a:cs typeface="Kalimati" panose="00000400000000000000" pitchFamily="2"/>
              </a:rPr>
              <a:t> </a:t>
            </a:r>
            <a:r>
              <a:rPr lang="ne-NP" sz="1400" dirty="0">
                <a:cs typeface="Kalimati" panose="00000400000000000000" pitchFamily="2"/>
              </a:rPr>
              <a:t>र ज्याला भुक्तानीमा सहजिकरण</a:t>
            </a:r>
            <a:endParaRPr lang="en-GB" sz="1400" dirty="0">
              <a:solidFill>
                <a:schemeClr val="tx1"/>
              </a:solidFill>
              <a:cs typeface="Kalimati" panose="00000400000000000000" pitchFamily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6853" y="2043140"/>
            <a:ext cx="2193561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e-NP" sz="1400" dirty="0">
                <a:cs typeface="Kalimati" panose="00000400000000000000" pitchFamily="2"/>
              </a:rPr>
              <a:t>रोजगार सेवा केन्द्रमा आयोजनाको लागि आवश्यक कर्मचारीको व्यवस्था,</a:t>
            </a:r>
            <a:r>
              <a:rPr lang="en-GB" sz="1400" dirty="0">
                <a:cs typeface="Kalimati" panose="00000400000000000000" pitchFamily="2"/>
              </a:rPr>
              <a:t> </a:t>
            </a:r>
            <a:r>
              <a:rPr lang="ne-NP" sz="1400" dirty="0">
                <a:cs typeface="Kalimati" panose="00000400000000000000" pitchFamily="2"/>
              </a:rPr>
              <a:t>वार्षिक योजना तथा बजेट स्वीकृति,</a:t>
            </a:r>
            <a:r>
              <a:rPr lang="en-GB" sz="1400" dirty="0">
                <a:cs typeface="Kalimati" panose="00000400000000000000" pitchFamily="2"/>
              </a:rPr>
              <a:t> </a:t>
            </a:r>
            <a:r>
              <a:rPr lang="ne-NP" sz="1400" dirty="0">
                <a:cs typeface="Kalimati" panose="00000400000000000000" pitchFamily="2"/>
              </a:rPr>
              <a:t>योजनाको लागि लाभग्राहीहरुको छनौट तथा परिचालन गर्ने</a:t>
            </a:r>
            <a:endParaRPr lang="en-GB" sz="1400" dirty="0">
              <a:cs typeface="Kalimati" panose="00000400000000000000" pitchFamily="2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04572" y="2048384"/>
            <a:ext cx="27356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cs typeface="Kalimati" panose="00000400000000000000" pitchFamily="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426440" y="16209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cs typeface="Kalimati" panose="00000400000000000000" pitchFamily="2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4778458" y="4810288"/>
            <a:ext cx="444706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204823" y="4776106"/>
            <a:ext cx="320177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503920" y="2744018"/>
            <a:ext cx="276576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2660414" y="2843359"/>
            <a:ext cx="336192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2142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8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3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1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27900" y="281605"/>
            <a:ext cx="10440000" cy="51638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lvl="0"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आयोजनाको लागि रोजगार सेवा केन्द्र</a:t>
            </a: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को संरचना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  <p:pic>
        <p:nvPicPr>
          <p:cNvPr id="6" name="Picture 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30" y="89795"/>
            <a:ext cx="1074127" cy="900000"/>
          </a:xfrm>
          <a:prstGeom prst="rect">
            <a:avLst/>
          </a:prstGeom>
        </p:spPr>
      </p:pic>
      <p:graphicFrame>
        <p:nvGraphicFramePr>
          <p:cNvPr id="19" name="Diagram 18"/>
          <p:cNvGraphicFramePr/>
          <p:nvPr>
            <p:extLst>
              <p:ext uri="{D42A27DB-BD31-4B8C-83A1-F6EECF244321}">
                <p14:modId xmlns="" xmlns:p14="http://schemas.microsoft.com/office/powerpoint/2010/main" val="2744684346"/>
              </p:ext>
            </p:extLst>
          </p:nvPr>
        </p:nvGraphicFramePr>
        <p:xfrm>
          <a:off x="203181" y="819263"/>
          <a:ext cx="11755158" cy="428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pSp>
        <p:nvGrpSpPr>
          <p:cNvPr id="79" name="Group 78"/>
          <p:cNvGrpSpPr/>
          <p:nvPr/>
        </p:nvGrpSpPr>
        <p:grpSpPr>
          <a:xfrm>
            <a:off x="1153634" y="2026700"/>
            <a:ext cx="4695145" cy="4741505"/>
            <a:chOff x="4375448" y="2002070"/>
            <a:chExt cx="3505257" cy="4741505"/>
          </a:xfrm>
        </p:grpSpPr>
        <p:grpSp>
          <p:nvGrpSpPr>
            <p:cNvPr id="20" name="Group 19"/>
            <p:cNvGrpSpPr/>
            <p:nvPr/>
          </p:nvGrpSpPr>
          <p:grpSpPr>
            <a:xfrm>
              <a:off x="4375448" y="2002070"/>
              <a:ext cx="3505257" cy="4439466"/>
              <a:chOff x="4375448" y="2004289"/>
              <a:chExt cx="3505257" cy="5279304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4583244" y="2129902"/>
                <a:ext cx="3297461" cy="713346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सार्वजनिक रोजगारी सिर्जनाका लागि </a:t>
                </a:r>
                <a:r>
                  <a:rPr lang="hi-IN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स्थानीय तहलाई सहयोग गर्ने</a:t>
                </a:r>
                <a:endParaRPr lang="en-GB" sz="1400" dirty="0">
                  <a:solidFill>
                    <a:schemeClr val="bg2">
                      <a:lumMod val="25000"/>
                    </a:schemeClr>
                  </a:solidFill>
                  <a:cs typeface="Kalimati" panose="00000400000000000000" pitchFamily="2"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4583244" y="3446004"/>
                <a:ext cx="3297461" cy="832897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रोजगारी सिर्जनाका लागि पूर्वसम्भाव्यता</a:t>
                </a: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, </a:t>
                </a:r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सम्भाव्यता</a:t>
                </a: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, </a:t>
                </a:r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डिजाइन</a:t>
                </a:r>
                <a:r>
                  <a:rPr lang="en-US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, </a:t>
                </a:r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विस्तृत लागत अनुमान र अन्तिम मूल्यांकन गर्ने</a:t>
                </a:r>
                <a:endParaRPr lang="en-GB" sz="1400" dirty="0">
                  <a:solidFill>
                    <a:schemeClr val="bg2">
                      <a:lumMod val="25000"/>
                    </a:schemeClr>
                  </a:solidFill>
                  <a:cs typeface="Kalimati" panose="00000400000000000000" pitchFamily="2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583244" y="2924385"/>
                <a:ext cx="3297461" cy="433038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लाभग्राहीको पारिश्रमिक विवरण तयार गर्ने</a:t>
                </a:r>
                <a:endParaRPr lang="en-GB" sz="1400" dirty="0">
                  <a:solidFill>
                    <a:schemeClr val="bg2">
                      <a:lumMod val="25000"/>
                    </a:schemeClr>
                  </a:solidFill>
                  <a:cs typeface="Kalimati" panose="00000400000000000000" pitchFamily="2"/>
                </a:endParaRPr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4583244" y="4362719"/>
                <a:ext cx="3297461" cy="938186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आवश्यकता अनुसार रोजगार आयोजनाहरूको स्थलगत अनुगमन गरी प्रतिवेदन पेश गर्ने </a:t>
                </a:r>
                <a:endParaRPr lang="en-GB" sz="1400" dirty="0">
                  <a:solidFill>
                    <a:schemeClr val="bg2">
                      <a:lumMod val="25000"/>
                    </a:schemeClr>
                  </a:solidFill>
                  <a:cs typeface="Kalimati" panose="00000400000000000000" pitchFamily="2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4583244" y="5387541"/>
                <a:ext cx="3297461" cy="663735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सीप विकास तालिमको योजना</a:t>
                </a:r>
                <a:r>
                  <a:rPr lang="en-GB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, </a:t>
                </a:r>
                <a:r>
                  <a:rPr lang="ne-NP" sz="1400" dirty="0">
                    <a:solidFill>
                      <a:schemeClr val="bg2">
                        <a:lumMod val="25000"/>
                      </a:schemeClr>
                    </a:solidFill>
                    <a:cs typeface="Kalimati" panose="00000400000000000000" pitchFamily="2"/>
                  </a:rPr>
                  <a:t> सञ्चालन तथा व्यवस्थापन गर्न स्थानीय तहलाई सहयोग</a:t>
                </a:r>
                <a:endParaRPr lang="en-GB" sz="1400" dirty="0">
                  <a:solidFill>
                    <a:schemeClr val="bg2">
                      <a:lumMod val="25000"/>
                    </a:schemeClr>
                  </a:solidFill>
                  <a:cs typeface="Kalimati" panose="00000400000000000000" pitchFamily="2"/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4375448" y="2004289"/>
                <a:ext cx="0" cy="5279304"/>
              </a:xfrm>
              <a:prstGeom prst="lin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4397549" y="2479134"/>
                <a:ext cx="182595" cy="0"/>
              </a:xfrm>
              <a:prstGeom prst="lin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4394994" y="3131676"/>
                <a:ext cx="182595" cy="0"/>
              </a:xfrm>
              <a:prstGeom prst="lin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4389266" y="5709315"/>
                <a:ext cx="182595" cy="0"/>
              </a:xfrm>
              <a:prstGeom prst="lin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4383622" y="6486666"/>
                <a:ext cx="182595" cy="0"/>
              </a:xfrm>
              <a:prstGeom prst="lin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4375448" y="7278823"/>
                <a:ext cx="182595" cy="0"/>
              </a:xfrm>
              <a:prstGeom prst="lin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Rounded Rectangle 68"/>
            <p:cNvSpPr/>
            <p:nvPr/>
          </p:nvSpPr>
          <p:spPr>
            <a:xfrm>
              <a:off x="4571925" y="5469349"/>
              <a:ext cx="3297461" cy="60407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ne-NP" sz="1400" dirty="0">
                  <a:solidFill>
                    <a:schemeClr val="bg2">
                      <a:lumMod val="25000"/>
                    </a:schemeClr>
                  </a:solidFill>
                  <a:cs typeface="Kalimati" panose="00000400000000000000" pitchFamily="2"/>
                </a:rPr>
                <a:t>रोजगार आयोजनाको प्राविधिक पक्षमा अभिमुखिकण प्रदान गर्ने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cs typeface="Kalimati" panose="00000400000000000000" pitchFamily="2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4566279" y="6139500"/>
              <a:ext cx="3297461" cy="60407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e-NP" sz="1400" dirty="0">
                  <a:solidFill>
                    <a:schemeClr val="bg2">
                      <a:lumMod val="25000"/>
                    </a:schemeClr>
                  </a:solidFill>
                  <a:cs typeface="Kalimati" panose="00000400000000000000" pitchFamily="2"/>
                </a:rPr>
                <a:t>आयोजनाको प्राविधिक अनुगमन तथा सुपरीवेक्षण 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cs typeface="Kalimati" panose="00000400000000000000" pitchFamily="2"/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4394994" y="3564635"/>
              <a:ext cx="182595" cy="0"/>
            </a:xfrm>
            <a:prstGeom prst="lin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394966" y="4362597"/>
              <a:ext cx="182595" cy="0"/>
            </a:xfrm>
            <a:prstGeom prst="lin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37483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56427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3000" dirty="0">
                <a:solidFill>
                  <a:schemeClr val="bg1"/>
                </a:solidFill>
                <a:latin typeface="Kalimati"/>
                <a:ea typeface="Malgun Gothic" pitchFamily="34" charset="-127"/>
                <a:cs typeface="Kalimati" panose="00000400000000000000" pitchFamily="2"/>
              </a:rPr>
              <a:t>आयोजना</a:t>
            </a:r>
            <a:r>
              <a:rPr lang="en-US" sz="3000" dirty="0">
                <a:solidFill>
                  <a:schemeClr val="bg1"/>
                </a:solidFill>
                <a:latin typeface="Kalimati"/>
                <a:ea typeface="Malgun Gothic" pitchFamily="34" charset="-127"/>
                <a:cs typeface="Kalimati" panose="00000400000000000000" pitchFamily="2"/>
              </a:rPr>
              <a:t> </a:t>
            </a:r>
            <a:r>
              <a:rPr lang="ne-NP" sz="3000" dirty="0">
                <a:solidFill>
                  <a:schemeClr val="bg1"/>
                </a:solidFill>
                <a:latin typeface="Kalimati"/>
                <a:ea typeface="Malgun Gothic" pitchFamily="34" charset="-127"/>
                <a:cs typeface="Kalimati" panose="00000400000000000000" pitchFamily="2"/>
              </a:rPr>
              <a:t>अन्तर्गत उपलव्ध हुने सहयोग  </a:t>
            </a:r>
            <a:endParaRPr lang="en-US" sz="3000" dirty="0">
              <a:solidFill>
                <a:schemeClr val="bg1"/>
              </a:solidFill>
              <a:latin typeface="Kalimati"/>
              <a:ea typeface="Malgun Gothic" pitchFamily="34" charset="-127"/>
              <a:cs typeface="Kalimati" panose="00000400000000000000" pitchFamily="2"/>
            </a:endParaRPr>
          </a:p>
        </p:txBody>
      </p:sp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61" y="64617"/>
            <a:ext cx="1074127" cy="90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209" y="2000855"/>
            <a:ext cx="11520931" cy="25237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hi-IN" sz="1600" dirty="0">
                <a:cs typeface="Kalimati" panose="00000400000000000000" pitchFamily="2"/>
              </a:rPr>
              <a:t>रोजगार </a:t>
            </a:r>
            <a:r>
              <a:rPr lang="ne-NP" sz="1600" dirty="0">
                <a:cs typeface="Kalimati" panose="00000400000000000000" pitchFamily="2"/>
              </a:rPr>
              <a:t> लाभग्राहीलाई</a:t>
            </a:r>
            <a:r>
              <a:rPr lang="en-GB" sz="1600" dirty="0">
                <a:cs typeface="Kalimati" panose="00000400000000000000" pitchFamily="2"/>
              </a:rPr>
              <a:t> </a:t>
            </a:r>
            <a:r>
              <a:rPr lang="ne-NP" sz="1600" dirty="0">
                <a:cs typeface="Kalimati" panose="00000400000000000000" pitchFamily="2"/>
              </a:rPr>
              <a:t>कामका लागि पारिश्रमिक</a:t>
            </a:r>
            <a:r>
              <a:rPr lang="en-GB" sz="1600" dirty="0">
                <a:cs typeface="Kalimati" panose="00000400000000000000" pitchFamily="2"/>
              </a:rPr>
              <a:t> (</a:t>
            </a:r>
            <a:r>
              <a:rPr lang="ne-NP" sz="1600" dirty="0">
                <a:cs typeface="Kalimati" panose="00000400000000000000" pitchFamily="2"/>
              </a:rPr>
              <a:t>न्यूनतम रोजगारीमा १०० दिन अवधिको र</a:t>
            </a:r>
            <a:r>
              <a:rPr lang="en-GB" sz="1600" dirty="0">
                <a:cs typeface="Kalimati" panose="00000400000000000000" pitchFamily="2"/>
              </a:rPr>
              <a:t> </a:t>
            </a:r>
            <a:r>
              <a:rPr lang="ne-NP" sz="1600" dirty="0">
                <a:cs typeface="Kalimati" panose="00000400000000000000" pitchFamily="2"/>
              </a:rPr>
              <a:t>५० दिन रोजगारमूलक सीप विकासको अवधिगरी कूल १५० दिन</a:t>
            </a:r>
            <a:r>
              <a:rPr lang="en-GB" sz="1600" dirty="0">
                <a:cs typeface="Kalimati" panose="00000400000000000000" pitchFamily="2"/>
              </a:rPr>
              <a:t>)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ne-NP" sz="1600" dirty="0">
                <a:latin typeface="Kalimati"/>
                <a:cs typeface="Kalimati" panose="00000400000000000000" pitchFamily="2"/>
              </a:rPr>
              <a:t>संचार</a:t>
            </a:r>
            <a:r>
              <a:rPr lang="en-GB" sz="1600" dirty="0">
                <a:latin typeface="Kalimati"/>
                <a:cs typeface="Kalimati" panose="00000400000000000000" pitchFamily="2"/>
              </a:rPr>
              <a:t> </a:t>
            </a:r>
            <a:r>
              <a:rPr lang="ne-NP" sz="1600" dirty="0">
                <a:latin typeface="Kalimati"/>
                <a:cs typeface="Kalimati" panose="00000400000000000000" pitchFamily="2"/>
              </a:rPr>
              <a:t>तथा सुचना प्रकाशन</a:t>
            </a:r>
            <a:r>
              <a:rPr lang="en-GB" sz="1600" dirty="0">
                <a:latin typeface="Kalimati"/>
                <a:cs typeface="Kalimati" panose="00000400000000000000" pitchFamily="2"/>
              </a:rPr>
              <a:t> </a:t>
            </a:r>
            <a:r>
              <a:rPr lang="ne-NP" sz="1600" dirty="0">
                <a:cs typeface="Kalimati" panose="00000400000000000000" pitchFamily="2"/>
              </a:rPr>
              <a:t>र प्रचार प्रसार</a:t>
            </a:r>
            <a:endParaRPr lang="en-GB" sz="1600" dirty="0">
              <a:cs typeface="Kalimati" panose="00000400000000000000" pitchFamily="2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७५३ वटा रोजगार सेवा केन्द्रको </a:t>
            </a:r>
            <a:r>
              <a:rPr lang="hi-IN" sz="1600" dirty="0">
                <a:cs typeface="Kalimati" panose="00000400000000000000" pitchFamily="2"/>
              </a:rPr>
              <a:t>कार्यालय स्थापना:</a:t>
            </a:r>
            <a:endParaRPr lang="en-GB" sz="1600" dirty="0">
              <a:cs typeface="Kalimati" panose="00000400000000000000" pitchFamily="2"/>
            </a:endParaRP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hi-IN" sz="1600" dirty="0">
                <a:cs typeface="Kalimati" panose="00000400000000000000" pitchFamily="2"/>
              </a:rPr>
              <a:t>आवश्यकता</a:t>
            </a:r>
            <a:r>
              <a:rPr lang="en-GB" sz="1600" dirty="0">
                <a:cs typeface="Kalimati" panose="00000400000000000000" pitchFamily="2"/>
              </a:rPr>
              <a:t> </a:t>
            </a:r>
            <a:r>
              <a:rPr lang="hi-IN" sz="1600" dirty="0">
                <a:cs typeface="Kalimati" panose="00000400000000000000" pitchFamily="2"/>
              </a:rPr>
              <a:t>अनुसार थप कर्मचारी</a:t>
            </a:r>
            <a:r>
              <a:rPr lang="en-GB" sz="1600" dirty="0">
                <a:cs typeface="Kalimati" panose="00000400000000000000" pitchFamily="2"/>
              </a:rPr>
              <a:t> (</a:t>
            </a:r>
            <a:r>
              <a:rPr lang="ne-NP" sz="1600" dirty="0">
                <a:cs typeface="Kalimati" panose="00000400000000000000" pitchFamily="2"/>
              </a:rPr>
              <a:t>तलव</a:t>
            </a:r>
            <a:r>
              <a:rPr lang="en-US" sz="1600" dirty="0">
                <a:cs typeface="Kalimati" panose="00000400000000000000" pitchFamily="2"/>
              </a:rPr>
              <a:t>, </a:t>
            </a:r>
            <a:r>
              <a:rPr lang="ne-NP" sz="1600" dirty="0">
                <a:cs typeface="Kalimati" panose="00000400000000000000" pitchFamily="2"/>
              </a:rPr>
              <a:t>भत्ता</a:t>
            </a:r>
            <a:r>
              <a:rPr lang="en-US" sz="1600" dirty="0">
                <a:cs typeface="Kalimati" panose="00000400000000000000" pitchFamily="2"/>
              </a:rPr>
              <a:t> </a:t>
            </a:r>
            <a:r>
              <a:rPr lang="ne-NP" sz="1600" dirty="0">
                <a:cs typeface="Kalimati" panose="00000400000000000000" pitchFamily="2"/>
              </a:rPr>
              <a:t>र अन्य खर्च</a:t>
            </a:r>
            <a:r>
              <a:rPr lang="en-GB" sz="1600" dirty="0">
                <a:cs typeface="Kalimati" panose="00000400000000000000" pitchFamily="2"/>
              </a:rPr>
              <a:t>)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hi-IN" sz="1600" dirty="0">
                <a:cs typeface="Kalimati" panose="00000400000000000000" pitchFamily="2"/>
              </a:rPr>
              <a:t>उपकरण - डेस्कटप / ल्यापटप, ट्याबलेट, प्रिन्टर, इन्टरनेट राउटर</a:t>
            </a:r>
            <a:r>
              <a:rPr lang="en-GB" sz="1600" dirty="0">
                <a:cs typeface="Kalimati" panose="00000400000000000000" pitchFamily="2"/>
              </a:rPr>
              <a:t>, </a:t>
            </a:r>
            <a:r>
              <a:rPr lang="hi-IN" sz="1600" dirty="0">
                <a:cs typeface="Kalimati" panose="00000400000000000000" pitchFamily="2"/>
              </a:rPr>
              <a:t>आदि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hi-IN" sz="1600" dirty="0">
                <a:cs typeface="Kalimati" panose="00000400000000000000" pitchFamily="2"/>
              </a:rPr>
              <a:t>फर्नीचर - डेस्क, कुर्सी, फाइलिंग क्याबिनेटहरू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मसलन्द तथा सञ्चालन खर्च </a:t>
            </a:r>
            <a:endParaRPr lang="en-GB" sz="1600" dirty="0">
              <a:cs typeface="Kalimati" panose="00000400000000000000" pitchFamily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2208" y="1282681"/>
            <a:ext cx="11520932" cy="400110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lvl="0"/>
            <a:r>
              <a:rPr lang="ne-NP" sz="2000" b="1" dirty="0">
                <a:latin typeface="Kalimati"/>
              </a:rPr>
              <a:t>स्थानीय तह</a:t>
            </a:r>
            <a:endParaRPr lang="en-GB" sz="2000" b="1" dirty="0">
              <a:latin typeface="Kalimat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63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70762" y="251792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3000" dirty="0">
                <a:solidFill>
                  <a:schemeClr val="bg1"/>
                </a:solidFill>
                <a:latin typeface="Kalimati"/>
                <a:ea typeface="Malgun Gothic" pitchFamily="34" charset="-127"/>
                <a:cs typeface="Kalimati" panose="00000400000000000000" pitchFamily="2"/>
              </a:rPr>
              <a:t>बेरोजगार सूचिकरण प्रक्रिया</a:t>
            </a:r>
            <a:endParaRPr lang="en-US" sz="3000" dirty="0">
              <a:solidFill>
                <a:schemeClr val="bg1"/>
              </a:solidFill>
              <a:latin typeface="Kalimati"/>
              <a:ea typeface="Malgun Gothic" pitchFamily="34" charset="-127"/>
              <a:cs typeface="Kalimati" panose="00000400000000000000" pitchFamily="2"/>
            </a:endParaRPr>
          </a:p>
        </p:txBody>
      </p:sp>
      <p:pic>
        <p:nvPicPr>
          <p:cNvPr id="6" name="Picture 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50" y="112990"/>
            <a:ext cx="1074127" cy="90000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907313" y="1531026"/>
            <a:ext cx="2286875" cy="1334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(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१</a:t>
            </a:r>
            <a:r>
              <a:rPr lang="en-US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)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 सूचना तथा सञ्चारका क्रियाकलाप गरी लक्षित बेरोजगार व्यक्तिलाई आवेदन दिन आह्वान गर्ने ।</a:t>
            </a:r>
            <a:endParaRPr lang="en-GB" sz="14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14543" y="1531026"/>
            <a:ext cx="2286875" cy="1334766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३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सम्बन्धित वडा कार्यालयले प्राप्त आवदेनको छानविन गरी आवदेनलाई बेरोजगारको सूचिमा राख्ने सिफारिस गर्ने।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5413483" y="3178821"/>
            <a:ext cx="2506582" cy="1262111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४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वडा कार्यालयले सिफारिस सहितको बेरोजगार व्यक्तिको सक्कल आवेदन रोजगार सेवा केन्द्रमा पठाउने ।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1898890" y="3180117"/>
            <a:ext cx="2934668" cy="1262110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६</a:t>
            </a:r>
            <a:r>
              <a:rPr lang="en-US" sz="1400" dirty="0">
                <a:solidFill>
                  <a:schemeClr val="bg1"/>
                </a:solidFill>
                <a:cs typeface="Kalimati" panose="00000400000000000000" pitchFamily="2"/>
              </a:rPr>
              <a:t>) </a:t>
            </a:r>
            <a:r>
              <a:rPr lang="hi-IN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रोजगार </a:t>
            </a:r>
            <a:r>
              <a:rPr lang="hi-IN" sz="1400" dirty="0">
                <a:solidFill>
                  <a:schemeClr val="bg1"/>
                </a:solidFill>
                <a:cs typeface="Kalimati" panose="00000400000000000000" pitchFamily="2"/>
              </a:rPr>
              <a:t>संयोजक</a:t>
            </a:r>
            <a:r>
              <a:rPr lang="hi-IN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ले सबै आवेदन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लाई बेरोजगार सूचिकरणको मापदण्ड परिक्षण गरी स्थानीय निर्देशक समितिमा १५ दिन भित्र पेश गर्ने ।</a:t>
            </a:r>
            <a:endParaRPr lang="en-GB" sz="14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1643133" y="4751738"/>
            <a:ext cx="2934669" cy="1330692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६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स्थानीय निर्देशक समितिले बेरोजगार व्यक्तिको सूचिमा दर्ता गर्न योग्य व्यक्तिको विवरण स्वीकृतिको लागि कार्यपालिकामा निर्णय गर्न सिफारिस गर्ने । 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4836621" y="4719671"/>
            <a:ext cx="2285995" cy="1330692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८</a:t>
            </a:r>
            <a:r>
              <a:rPr lang="en-US" sz="1400" dirty="0">
                <a:solidFill>
                  <a:schemeClr val="bg1"/>
                </a:solidFill>
                <a:cs typeface="Kalimati" panose="00000400000000000000" pitchFamily="2"/>
              </a:rPr>
              <a:t>)</a:t>
            </a:r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 गाउँ / नगर कार्यपालिकाले बेरोजगार व्यक्तिको सूचीमा छलफल गरी आवश्यकता अनुसार परिमार्जन गरी स्वीकृत गर्ने </a:t>
            </a:r>
            <a:endParaRPr lang="en-GB" sz="14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25878" y="1531026"/>
            <a:ext cx="2508959" cy="1334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२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लक्षित बेरोजगार व्यक्तिले मन्त्रालयले तोकेको समयमा सम्बन्धित वडा कार्यालयमा वा सो हुन नसकेमा रोजगार सेवा केन्द्रमा आवदेन दिने । 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781124" y="1421191"/>
            <a:ext cx="2278743" cy="13656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नोट: </a:t>
            </a:r>
            <a:endParaRPr lang="en-GB" sz="1400" b="1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सेवा केन्द्रमा दर्ता भएका बेरोजगार व्यक्तिको फारामलाई सम्बन्धित वडा कार्यालयमा सिफारिसको लागि पठाउनु पर्नेछ ।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cxnSp>
        <p:nvCxnSpPr>
          <p:cNvPr id="16" name="Straight Arrow Connector 15"/>
          <p:cNvCxnSpPr>
            <a:cxnSpLocks/>
            <a:stCxn id="7" idx="3"/>
            <a:endCxn id="14" idx="1"/>
          </p:cNvCxnSpPr>
          <p:nvPr/>
        </p:nvCxnSpPr>
        <p:spPr>
          <a:xfrm flipV="1">
            <a:off x="3194188" y="2198409"/>
            <a:ext cx="631690" cy="1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3"/>
            <a:endCxn id="8" idx="1"/>
          </p:cNvCxnSpPr>
          <p:nvPr/>
        </p:nvCxnSpPr>
        <p:spPr>
          <a:xfrm>
            <a:off x="6334837" y="2198409"/>
            <a:ext cx="579706" cy="0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9" idx="3"/>
          </p:cNvCxnSpPr>
          <p:nvPr/>
        </p:nvCxnSpPr>
        <p:spPr>
          <a:xfrm rot="5400000">
            <a:off x="7730969" y="3054888"/>
            <a:ext cx="944085" cy="565892"/>
          </a:xfrm>
          <a:prstGeom prst="bentConnector2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1"/>
            <a:endCxn id="11" idx="3"/>
          </p:cNvCxnSpPr>
          <p:nvPr/>
        </p:nvCxnSpPr>
        <p:spPr>
          <a:xfrm flipH="1">
            <a:off x="4833558" y="3809877"/>
            <a:ext cx="579925" cy="1295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stCxn id="12" idx="3"/>
          </p:cNvCxnSpPr>
          <p:nvPr/>
        </p:nvCxnSpPr>
        <p:spPr>
          <a:xfrm>
            <a:off x="4577802" y="5417084"/>
            <a:ext cx="255756" cy="0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80AFDC1-3E37-4312-BA51-F2ADEAD6266C}"/>
              </a:ext>
            </a:extLst>
          </p:cNvPr>
          <p:cNvCxnSpPr>
            <a:stCxn id="11" idx="1"/>
          </p:cNvCxnSpPr>
          <p:nvPr/>
        </p:nvCxnSpPr>
        <p:spPr>
          <a:xfrm flipH="1" flipV="1">
            <a:off x="1152525" y="3809876"/>
            <a:ext cx="746365" cy="1296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EB04A2C3-F71F-4E50-84ED-728F6BD3A717}"/>
              </a:ext>
            </a:extLst>
          </p:cNvPr>
          <p:cNvCxnSpPr/>
          <p:nvPr/>
        </p:nvCxnSpPr>
        <p:spPr>
          <a:xfrm>
            <a:off x="1152525" y="3809876"/>
            <a:ext cx="0" cy="14807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10A1851C-2812-4584-A09F-41FEDCE384F1}"/>
              </a:ext>
            </a:extLst>
          </p:cNvPr>
          <p:cNvCxnSpPr/>
          <p:nvPr/>
        </p:nvCxnSpPr>
        <p:spPr>
          <a:xfrm>
            <a:off x="1152525" y="5290631"/>
            <a:ext cx="51435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F7F9E496-C3C0-4F5B-AB65-4D514D7BE978}"/>
              </a:ext>
            </a:extLst>
          </p:cNvPr>
          <p:cNvCxnSpPr>
            <a:cxnSpLocks/>
          </p:cNvCxnSpPr>
          <p:nvPr/>
        </p:nvCxnSpPr>
        <p:spPr>
          <a:xfrm>
            <a:off x="7122616" y="5417084"/>
            <a:ext cx="255756" cy="0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xmlns="" id="{9C0AEB6C-EDC3-4158-982F-F07D7DC8EF2E}"/>
              </a:ext>
            </a:extLst>
          </p:cNvPr>
          <p:cNvSpPr/>
          <p:nvPr/>
        </p:nvSpPr>
        <p:spPr>
          <a:xfrm>
            <a:off x="7393696" y="4753961"/>
            <a:ext cx="2506582" cy="1262111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९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रोजगार सेवा केन्द्रले स्वीकृत बेरोजगार व्यक्तिको व्यक्तिगत विवरण रोजगार व्यवस्थापन सूचना प्रणाली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 (EMIS)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मा प्रविष्ट गर्ने ।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8EAF387D-7E2C-4AA0-BF92-DCD1993EF09C}"/>
              </a:ext>
            </a:extLst>
          </p:cNvPr>
          <p:cNvCxnSpPr/>
          <p:nvPr/>
        </p:nvCxnSpPr>
        <p:spPr>
          <a:xfrm flipV="1">
            <a:off x="5419725" y="1206500"/>
            <a:ext cx="0" cy="27305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F7CB7123-30DE-4350-882B-A6D58029530C}"/>
              </a:ext>
            </a:extLst>
          </p:cNvPr>
          <p:cNvCxnSpPr/>
          <p:nvPr/>
        </p:nvCxnSpPr>
        <p:spPr>
          <a:xfrm>
            <a:off x="5413483" y="1206500"/>
            <a:ext cx="5507012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5E54825A-31C7-42C4-9008-66A1220F1D58}"/>
              </a:ext>
            </a:extLst>
          </p:cNvPr>
          <p:cNvCxnSpPr>
            <a:endCxn id="15" idx="0"/>
          </p:cNvCxnSpPr>
          <p:nvPr/>
        </p:nvCxnSpPr>
        <p:spPr>
          <a:xfrm>
            <a:off x="10920495" y="1206500"/>
            <a:ext cx="1" cy="214691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F0B72E28-F4F7-45D7-A163-AD6EB052F3E9}"/>
              </a:ext>
            </a:extLst>
          </p:cNvPr>
          <p:cNvCxnSpPr>
            <a:stCxn id="15" idx="1"/>
          </p:cNvCxnSpPr>
          <p:nvPr/>
        </p:nvCxnSpPr>
        <p:spPr>
          <a:xfrm flipH="1">
            <a:off x="9258300" y="2104039"/>
            <a:ext cx="522824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238F5062-7657-47F4-AB91-B9F3B3220055}"/>
              </a:ext>
            </a:extLst>
          </p:cNvPr>
          <p:cNvSpPr txBox="1"/>
          <p:nvPr/>
        </p:nvSpPr>
        <p:spPr>
          <a:xfrm>
            <a:off x="4678016" y="6409688"/>
            <a:ext cx="7232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e-NP" sz="1400" b="1" dirty="0">
                <a:cs typeface="Kalimati" panose="00000400000000000000" pitchFamily="2"/>
              </a:rPr>
              <a:t>थप जानकारीको लागि</a:t>
            </a:r>
            <a:r>
              <a:rPr lang="en-US" sz="1400" b="1" dirty="0">
                <a:cs typeface="Kalimati" panose="00000400000000000000" pitchFamily="2"/>
              </a:rPr>
              <a:t>:</a:t>
            </a:r>
            <a:r>
              <a:rPr lang="en-US" sz="1400" dirty="0">
                <a:cs typeface="Kalimati" panose="00000400000000000000" pitchFamily="2"/>
              </a:rPr>
              <a:t> </a:t>
            </a:r>
            <a:r>
              <a:rPr lang="ne-NP" sz="1400" dirty="0">
                <a:cs typeface="Kalimati" panose="00000400000000000000" pitchFamily="2"/>
              </a:rPr>
              <a:t>बेरोजगार व्यक्तिको सूचि निर्धारण तथा प्राथमिकिकरण मार्गदर्शन</a:t>
            </a:r>
            <a:r>
              <a:rPr lang="en-US" sz="1400" dirty="0">
                <a:cs typeface="Kalimati" panose="00000400000000000000" pitchFamily="2"/>
              </a:rPr>
              <a:t>, </a:t>
            </a:r>
            <a:r>
              <a:rPr lang="ne-NP" sz="1400" dirty="0">
                <a:cs typeface="Kalimati" panose="00000400000000000000" pitchFamily="2"/>
              </a:rPr>
              <a:t>२०७६</a:t>
            </a:r>
            <a:endParaRPr lang="en-US" sz="1400" dirty="0"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84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290740" y="31141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3000" dirty="0">
                <a:solidFill>
                  <a:schemeClr val="bg1"/>
                </a:solidFill>
                <a:ea typeface="Malgun Gothic" pitchFamily="34" charset="-127"/>
                <a:cs typeface="Kalimati" panose="00000400000000000000" pitchFamily="2"/>
              </a:rPr>
              <a:t>बैङ्क खाताका सम्बन्धमा</a:t>
            </a:r>
            <a:endParaRPr lang="en-US" sz="3000" dirty="0">
              <a:solidFill>
                <a:schemeClr val="bg1"/>
              </a:solidFill>
              <a:ea typeface="Malgun Gothic" pitchFamily="34" charset="-127"/>
              <a:cs typeface="Kalimati" panose="00000400000000000000" pitchFamily="2"/>
            </a:endParaRPr>
          </a:p>
        </p:txBody>
      </p:sp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0" y="64617"/>
            <a:ext cx="1074127" cy="900000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698356" y="1704731"/>
            <a:ext cx="2633786" cy="1058633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१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रो.से.के.ले आयोजनामा संलग्न गराउने व्यक्तिको छनौट गरी सो को सूचि सार्वजनिक गर्नु पर्नेछ । 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674911" y="3207141"/>
            <a:ext cx="2680678" cy="1455907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२</a:t>
            </a:r>
            <a:r>
              <a:rPr lang="en-US" sz="1400" dirty="0">
                <a:solidFill>
                  <a:schemeClr val="bg1"/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रो.से.के. </a:t>
            </a:r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ले छनौट भएका व्यक्तिको बैङ्क खाता खोल्न सहजिकरण गर्ने ।स्थानीय तहमा बैङ्क नभएको अवस्थामा कार्यविधिको दफा ४६ को उपदफा </a:t>
            </a:r>
            <a:r>
              <a:rPr lang="en-US" sz="1400" dirty="0">
                <a:solidFill>
                  <a:schemeClr val="bg1"/>
                </a:solidFill>
                <a:cs typeface="Kalimati" panose="00000400000000000000" pitchFamily="2"/>
              </a:rPr>
              <a:t>(</a:t>
            </a:r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4</a:t>
            </a:r>
            <a:r>
              <a:rPr lang="en-US" sz="1400" dirty="0">
                <a:solidFill>
                  <a:schemeClr val="bg1"/>
                </a:solidFill>
                <a:cs typeface="Kalimati" panose="00000400000000000000" pitchFamily="2"/>
              </a:rPr>
              <a:t>)</a:t>
            </a:r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 बमोजिम हुने।</a:t>
            </a:r>
            <a:endParaRPr lang="en-GB" sz="14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cxnSp>
        <p:nvCxnSpPr>
          <p:cNvPr id="7" name="Straight Arrow Connector 6"/>
          <p:cNvCxnSpPr>
            <a:cxnSpLocks/>
            <a:stCxn id="5" idx="2"/>
            <a:endCxn id="6" idx="0"/>
          </p:cNvCxnSpPr>
          <p:nvPr/>
        </p:nvCxnSpPr>
        <p:spPr>
          <a:xfrm>
            <a:off x="2015249" y="2763364"/>
            <a:ext cx="1" cy="443777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6247322" y="3214716"/>
            <a:ext cx="2989384" cy="1134866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४</a:t>
            </a:r>
            <a:r>
              <a:rPr lang="en-US" sz="1400" dirty="0">
                <a:solidFill>
                  <a:schemeClr val="bg1"/>
                </a:solidFill>
                <a:cs typeface="Kalimati" panose="00000400000000000000" pitchFamily="2"/>
              </a:rPr>
              <a:t>)</a:t>
            </a:r>
            <a:r>
              <a:rPr lang="en-US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बैङ्क खाता खोल्न सहजिकरण गरी बैङ्क खाताको विवरण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 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मा प्रविष्ट गर्ने</a:t>
            </a:r>
            <a:endParaRPr lang="en-GB" sz="14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9405105" y="3101867"/>
            <a:ext cx="2491270" cy="1352987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६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प्राथमिकताक्रमको सूचि अनुसार लाभग्राही परिचयपत्र जारी </a:t>
            </a:r>
            <a:r>
              <a:rPr lang="ne-NP" sz="140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गरी </a:t>
            </a:r>
            <a:r>
              <a:rPr lang="ne-NP" sz="1400" smtClean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काममा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लगाउनु पर्ने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4025171" y="5098678"/>
            <a:ext cx="1558070" cy="520609"/>
          </a:xfrm>
          <a:prstGeom prst="flowChartAlternateProcess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बैंकहरू</a:t>
            </a:r>
            <a:r>
              <a:rPr lang="en-GB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hi-IN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नभएका</a:t>
            </a:r>
            <a:r>
              <a:rPr lang="en-GB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स्थानीय तह</a:t>
            </a:r>
            <a:endParaRPr lang="en-GB" sz="14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4014598" y="1961573"/>
            <a:ext cx="1558070" cy="520609"/>
          </a:xfrm>
          <a:prstGeom prst="flowChartAlternateProcess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बैंक खाता भएका 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लाभग्राही</a:t>
            </a:r>
            <a:endParaRPr lang="en-GB" sz="14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6247322" y="1704731"/>
            <a:ext cx="2989384" cy="1058633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Kalimati" panose="00000400000000000000" pitchFamily="2"/>
              </a:rPr>
              <a:t>३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Kalimati" panose="00000400000000000000" pitchFamily="2"/>
              </a:rPr>
              <a:t>विवरणलाई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Kalimati" panose="00000400000000000000" pitchFamily="2"/>
              </a:rPr>
              <a:t>मा प्रविष्ट गर्ने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6247321" y="4614214"/>
            <a:ext cx="2989383" cy="1489539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५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ज्यालाको भुक्तानी गर्दा सम्बन्धित वडा समितिको प्रतिनिधि अनिवार्यरुपमा उपस्थित हुनु पर्ने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83239" y="2234049"/>
            <a:ext cx="664083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V="1">
            <a:off x="7597016" y="3011051"/>
            <a:ext cx="366794" cy="0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4" idx="3"/>
            <a:endCxn id="11" idx="0"/>
          </p:cNvCxnSpPr>
          <p:nvPr/>
        </p:nvCxnSpPr>
        <p:spPr>
          <a:xfrm>
            <a:off x="9236706" y="2234048"/>
            <a:ext cx="1414034" cy="867819"/>
          </a:xfrm>
          <a:prstGeom prst="bentConnector2">
            <a:avLst/>
          </a:prstGeom>
          <a:ln w="28575">
            <a:solidFill>
              <a:schemeClr val="tx2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Alternate Process 18"/>
          <p:cNvSpPr/>
          <p:nvPr/>
        </p:nvSpPr>
        <p:spPr>
          <a:xfrm>
            <a:off x="4025171" y="3416996"/>
            <a:ext cx="1558070" cy="722731"/>
          </a:xfrm>
          <a:prstGeom prst="flowChartAlternateProcess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बैंक खाता नभएका</a:t>
            </a:r>
            <a:r>
              <a:rPr lang="en-GB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लाभग्राही</a:t>
            </a:r>
            <a:endParaRPr lang="en-GB" sz="14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cxnSp>
        <p:nvCxnSpPr>
          <p:cNvPr id="20" name="Elbow Connector 19"/>
          <p:cNvCxnSpPr>
            <a:stCxn id="13" idx="1"/>
          </p:cNvCxnSpPr>
          <p:nvPr/>
        </p:nvCxnSpPr>
        <p:spPr>
          <a:xfrm rot="10800000" flipV="1">
            <a:off x="3679806" y="2221877"/>
            <a:ext cx="334793" cy="1767173"/>
          </a:xfrm>
          <a:prstGeom prst="bentConnector2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2" idx="1"/>
          </p:cNvCxnSpPr>
          <p:nvPr/>
        </p:nvCxnSpPr>
        <p:spPr>
          <a:xfrm rot="10800000">
            <a:off x="3679805" y="3903077"/>
            <a:ext cx="345366" cy="1455907"/>
          </a:xfrm>
          <a:prstGeom prst="bentConnector2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endCxn id="19" idx="1"/>
          </p:cNvCxnSpPr>
          <p:nvPr/>
        </p:nvCxnSpPr>
        <p:spPr>
          <a:xfrm>
            <a:off x="3355589" y="3778362"/>
            <a:ext cx="669582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3"/>
            <a:endCxn id="10" idx="1"/>
          </p:cNvCxnSpPr>
          <p:nvPr/>
        </p:nvCxnSpPr>
        <p:spPr>
          <a:xfrm>
            <a:off x="5583241" y="3778362"/>
            <a:ext cx="664081" cy="3787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3"/>
            <a:endCxn id="15" idx="1"/>
          </p:cNvCxnSpPr>
          <p:nvPr/>
        </p:nvCxnSpPr>
        <p:spPr>
          <a:xfrm>
            <a:off x="5583241" y="5358983"/>
            <a:ext cx="664080" cy="1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5" idx="3"/>
            <a:endCxn id="11" idx="2"/>
          </p:cNvCxnSpPr>
          <p:nvPr/>
        </p:nvCxnSpPr>
        <p:spPr>
          <a:xfrm flipV="1">
            <a:off x="9236704" y="4454854"/>
            <a:ext cx="1414036" cy="904130"/>
          </a:xfrm>
          <a:prstGeom prst="bentConnector2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662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57571" y="28160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30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अल्पकालिन रोजगारी सिर्जनाको सञ्चालन</a:t>
            </a:r>
            <a:endParaRPr lang="en-GB" sz="30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4" y="89795"/>
            <a:ext cx="1074127" cy="900000"/>
          </a:xfrm>
          <a:prstGeom prst="rect">
            <a:avLst/>
          </a:prstGeom>
        </p:spPr>
      </p:pic>
      <p:sp>
        <p:nvSpPr>
          <p:cNvPr id="7" name="Flowchart: Terminator 6"/>
          <p:cNvSpPr/>
          <p:nvPr/>
        </p:nvSpPr>
        <p:spPr>
          <a:xfrm>
            <a:off x="588253" y="2141758"/>
            <a:ext cx="2453340" cy="1028700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१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प्राथमिकताक्रम अनुसारको लाभग्राहीको 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छनौट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र सूचना प्रकाशन 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3536261" y="1814474"/>
            <a:ext cx="2584391" cy="1692423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२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रोजगार उपभोक्ता समिति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 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गठन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 गरी स्थानीय आर्थिक प्रशासन नियमावली बमोजिम सम्झौता गर्ने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6723291" y="2043998"/>
            <a:ext cx="1865861" cy="1233376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३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प्राविधिकको सहायतामा रोजगारमूलक आयोजनाको सञ्चालन तथा स्थानीय तहबाट नियमित अनुगमन</a:t>
            </a:r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9214963" y="1809895"/>
            <a:ext cx="2283069" cy="1692423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४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 रो.से.के.ले रोजगार उपभोक्ता समिति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लाई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लाभग्राहीको हाँजिरी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, भुक्तानी प्रक्रिया, सुरक्षा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 मापदण्ड आदिका सम्बन्धमा अभिमूखिकरण गराउने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9341372" y="3741048"/>
            <a:ext cx="2039697" cy="1484108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५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 नियमित सुपरिवेक्षण तथा प्राविधिक मूल्याङ्कन गर्ने</a:t>
            </a:r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6860334" y="3741048"/>
            <a:ext cx="1865861" cy="1484108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६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प्रधानमन्त्री रोजगार कार्यक्रम सञ्चालन निर्देशिका बमोजिम नियमित भुक्तानीको व्यवस्था मिलाउने 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4206350" y="3741047"/>
            <a:ext cx="2086590" cy="1484108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७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आयोजना सम्पन्न पश्चात अन्तिम प्राविधिक मूल्याङ्कन गर्ने तथा स्थानीय निर्दशक समितिले अनुगमन गरी प्रतिवेदन दिने </a:t>
            </a:r>
            <a:endParaRPr lang="en-GB" sz="1400" b="1" dirty="0">
              <a:solidFill>
                <a:schemeClr val="tx1">
                  <a:lumMod val="95000"/>
                  <a:lumOff val="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14" name="Flowchart: Terminator 13"/>
          <p:cNvSpPr/>
          <p:nvPr/>
        </p:nvSpPr>
        <p:spPr>
          <a:xfrm>
            <a:off x="1218952" y="3957243"/>
            <a:ext cx="2453340" cy="1051718"/>
          </a:xfrm>
          <a:prstGeom prst="flowChartTerminator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८</a:t>
            </a:r>
            <a:r>
              <a:rPr lang="en-US" sz="1400" dirty="0">
                <a:solidFill>
                  <a:schemeClr val="bg1"/>
                </a:solidFill>
                <a:cs typeface="Kalimati" panose="00000400000000000000" pitchFamily="2"/>
              </a:rPr>
              <a:t>) </a:t>
            </a:r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 </a:t>
            </a:r>
            <a:r>
              <a:rPr lang="en-US" sz="1400" dirty="0">
                <a:solidFill>
                  <a:schemeClr val="bg1"/>
                </a:solidFill>
                <a:cs typeface="Kalimati" panose="00000400000000000000" pitchFamily="2"/>
              </a:rPr>
              <a:t>EMIS </a:t>
            </a:r>
            <a:r>
              <a:rPr lang="ne-NP" sz="1400" dirty="0">
                <a:solidFill>
                  <a:schemeClr val="bg1"/>
                </a:solidFill>
                <a:cs typeface="Kalimati" panose="00000400000000000000" pitchFamily="2"/>
              </a:rPr>
              <a:t>मा भौतिक तथा वित्तीय विवरण प्रविष्ट गर्ने र अन्तिम भुक्तानी दिइ हिसाव फरफारक गर्ने</a:t>
            </a:r>
            <a:endParaRPr lang="hi-IN" sz="1400" dirty="0">
              <a:solidFill>
                <a:schemeClr val="bg1"/>
              </a:solidFill>
              <a:cs typeface="Kalimati" panose="00000400000000000000" pitchFamily="2"/>
            </a:endParaRPr>
          </a:p>
        </p:txBody>
      </p:sp>
      <p:cxnSp>
        <p:nvCxnSpPr>
          <p:cNvPr id="15" name="Straight Arrow Connector 14"/>
          <p:cNvCxnSpPr>
            <a:stCxn id="7" idx="3"/>
            <a:endCxn id="8" idx="1"/>
          </p:cNvCxnSpPr>
          <p:nvPr/>
        </p:nvCxnSpPr>
        <p:spPr>
          <a:xfrm>
            <a:off x="3041593" y="2656108"/>
            <a:ext cx="494668" cy="4578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20652" y="2643408"/>
            <a:ext cx="602639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612325" y="2649758"/>
            <a:ext cx="602639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2"/>
          </p:cNvCxnSpPr>
          <p:nvPr/>
        </p:nvCxnSpPr>
        <p:spPr>
          <a:xfrm>
            <a:off x="10356498" y="3502318"/>
            <a:ext cx="0" cy="238729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8727151" y="4419966"/>
            <a:ext cx="602639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3"/>
          </p:cNvCxnSpPr>
          <p:nvPr/>
        </p:nvCxnSpPr>
        <p:spPr>
          <a:xfrm flipH="1">
            <a:off x="6292940" y="4483101"/>
            <a:ext cx="544694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4" idx="3"/>
          </p:cNvCxnSpPr>
          <p:nvPr/>
        </p:nvCxnSpPr>
        <p:spPr>
          <a:xfrm flipH="1">
            <a:off x="3672292" y="4483102"/>
            <a:ext cx="520979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4090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rrow: Right 27">
            <a:extLst>
              <a:ext uri="{FF2B5EF4-FFF2-40B4-BE49-F238E27FC236}">
                <a16:creationId xmlns:a16="http://schemas.microsoft.com/office/drawing/2014/main" xmlns="" id="{894EB7F3-93E5-4454-9067-E5A3BD6D5565}"/>
              </a:ext>
            </a:extLst>
          </p:cNvPr>
          <p:cNvSpPr/>
          <p:nvPr/>
        </p:nvSpPr>
        <p:spPr>
          <a:xfrm rot="5400000">
            <a:off x="10157494" y="2236033"/>
            <a:ext cx="1014256" cy="997354"/>
          </a:xfrm>
          <a:prstGeom prst="rightArrow">
            <a:avLst>
              <a:gd name="adj1" fmla="val 50000"/>
              <a:gd name="adj2" fmla="val 4032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cs typeface="Kalimati" panose="00000400000000000000" pitchFamily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E058916-04C8-42A7-99D9-284ABDA77E1A}"/>
              </a:ext>
            </a:extLst>
          </p:cNvPr>
          <p:cNvSpPr txBox="1"/>
          <p:nvPr/>
        </p:nvSpPr>
        <p:spPr>
          <a:xfrm>
            <a:off x="727285" y="1373086"/>
            <a:ext cx="36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मूल नतिजा सूचक</a:t>
            </a:r>
            <a:r>
              <a:rPr lang="en-US" b="1" dirty="0">
                <a:cs typeface="Kalimati" panose="00000400000000000000" pitchFamily="2"/>
              </a:rPr>
              <a:t>: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0EBEF7F0-4184-47D4-B582-93F415D1356A}"/>
              </a:ext>
            </a:extLst>
          </p:cNvPr>
          <p:cNvSpPr/>
          <p:nvPr/>
        </p:nvSpPr>
        <p:spPr>
          <a:xfrm>
            <a:off x="4484255" y="1544416"/>
            <a:ext cx="1260000" cy="7200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cs typeface="Kalimati" panose="00000400000000000000" pitchFamily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805CEE8-67B4-4129-8842-7103D2A2D4DA}"/>
              </a:ext>
            </a:extLst>
          </p:cNvPr>
          <p:cNvSpPr txBox="1"/>
          <p:nvPr/>
        </p:nvSpPr>
        <p:spPr>
          <a:xfrm>
            <a:off x="727285" y="1843693"/>
            <a:ext cx="36000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स्थापना भइ सञ्चालनमा रहेका सेवा केन्द्रको संख्या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आयोजनामा दर्ता भएको एक वर्ष भित्रमा तालिम लिने तथा रोजगारीमा संलग्न हुने व्यक्तिको संख्या र प्रतिशत </a:t>
            </a:r>
            <a:r>
              <a:rPr lang="en-US" sz="1600" dirty="0">
                <a:cs typeface="Kalimati" panose="00000400000000000000" pitchFamily="2"/>
              </a:rPr>
              <a:t>(</a:t>
            </a:r>
            <a:r>
              <a:rPr lang="ne-NP" sz="1600" dirty="0">
                <a:cs typeface="Kalimati" panose="00000400000000000000" pitchFamily="2"/>
              </a:rPr>
              <a:t>लिङ्ग र प्रतिशतको आधारमा</a:t>
            </a:r>
            <a:r>
              <a:rPr lang="en-US" sz="1600" dirty="0">
                <a:cs typeface="Kalimati" panose="00000400000000000000" pitchFamily="2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आयोजनाका लाभग्राही मध्ये १८-४० वर्षका युवाको प्रतिशत </a:t>
            </a:r>
            <a:endParaRPr lang="en-US" sz="1600" dirty="0">
              <a:cs typeface="Kalimati" panose="00000400000000000000" pitchFamily="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F0A5A19-A672-4420-A3AB-DC6F092A4029}"/>
              </a:ext>
            </a:extLst>
          </p:cNvPr>
          <p:cNvSpPr txBox="1"/>
          <p:nvPr/>
        </p:nvSpPr>
        <p:spPr>
          <a:xfrm>
            <a:off x="5805055" y="1581251"/>
            <a:ext cx="54720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e-NP" b="1" dirty="0">
                <a:cs typeface="Kalimati" panose="00000400000000000000" pitchFamily="2"/>
              </a:rPr>
              <a:t>नियमित अनुगमन</a:t>
            </a:r>
            <a:r>
              <a:rPr lang="en-US" b="1" dirty="0">
                <a:cs typeface="Kalimati" panose="00000400000000000000" pitchFamily="2"/>
              </a:rPr>
              <a:t>, </a:t>
            </a:r>
            <a:r>
              <a:rPr lang="ne-NP" b="1" dirty="0">
                <a:cs typeface="Kalimati" panose="00000400000000000000" pitchFamily="2"/>
              </a:rPr>
              <a:t>मूल्याङ्कन र प्रतिवेदन </a:t>
            </a:r>
            <a:r>
              <a:rPr lang="en-US" b="1" dirty="0">
                <a:cs typeface="Kalimati" panose="00000400000000000000" pitchFamily="2"/>
              </a:rPr>
              <a:t>(</a:t>
            </a:r>
            <a:r>
              <a:rPr lang="ne-NP" b="1" dirty="0">
                <a:cs typeface="Kalimati" panose="00000400000000000000" pitchFamily="2"/>
              </a:rPr>
              <a:t>भौतिक र वित्तीय प्रगति</a:t>
            </a:r>
            <a:r>
              <a:rPr lang="en-US" b="1" dirty="0">
                <a:cs typeface="Kalimati" panose="00000400000000000000" pitchFamily="2"/>
              </a:rPr>
              <a:t>) </a:t>
            </a:r>
            <a:r>
              <a:rPr lang="ne-NP" b="1" dirty="0">
                <a:cs typeface="Kalimati" panose="00000400000000000000" pitchFamily="2"/>
              </a:rPr>
              <a:t> 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AC0BA01-7E1C-4AFF-AC82-E4BF30AC30F1}"/>
              </a:ext>
            </a:extLst>
          </p:cNvPr>
          <p:cNvSpPr txBox="1"/>
          <p:nvPr/>
        </p:nvSpPr>
        <p:spPr>
          <a:xfrm>
            <a:off x="5805055" y="3246361"/>
            <a:ext cx="5472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e-NP" b="1" dirty="0">
                <a:cs typeface="Kalimati" panose="00000400000000000000" pitchFamily="2"/>
              </a:rPr>
              <a:t>मध्यकालिन समिक्षा र अन्तिम समिक्षा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1283785-4F84-4E4F-BBE6-71CD5CB0FC48}"/>
              </a:ext>
            </a:extLst>
          </p:cNvPr>
          <p:cNvSpPr txBox="1"/>
          <p:nvPr/>
        </p:nvSpPr>
        <p:spPr>
          <a:xfrm>
            <a:off x="5805055" y="4648617"/>
            <a:ext cx="5472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ne-NP" b="1" dirty="0">
                <a:cs typeface="Kalimati" panose="00000400000000000000" pitchFamily="2"/>
              </a:rPr>
              <a:t>प्रभावको मूल्याङ्कन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F9C3F88-8080-4C12-B5BB-E773C8BF3A93}"/>
              </a:ext>
            </a:extLst>
          </p:cNvPr>
          <p:cNvSpPr txBox="1"/>
          <p:nvPr/>
        </p:nvSpPr>
        <p:spPr>
          <a:xfrm>
            <a:off x="727285" y="4149083"/>
            <a:ext cx="36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कार्यान्वयन सहयोग मिसन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A982D854-FAA2-4C59-B9E0-C19EAE2A0E33}"/>
              </a:ext>
            </a:extLst>
          </p:cNvPr>
          <p:cNvSpPr txBox="1"/>
          <p:nvPr/>
        </p:nvSpPr>
        <p:spPr>
          <a:xfrm>
            <a:off x="727285" y="4648617"/>
            <a:ext cx="3600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वर्षमा २ पटक आयोजनाको गतिविधि र कार्यान्वयन प्रक्रियाको समिक्षा </a:t>
            </a:r>
            <a:endParaRPr lang="en-US" sz="1600" dirty="0">
              <a:cs typeface="Kalimati" panose="00000400000000000000" pitchFamily="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C31283C-A1BF-4331-8777-FB1EB6079A50}"/>
              </a:ext>
            </a:extLst>
          </p:cNvPr>
          <p:cNvSpPr txBox="1"/>
          <p:nvPr/>
        </p:nvSpPr>
        <p:spPr>
          <a:xfrm>
            <a:off x="524194" y="5536574"/>
            <a:ext cx="11143612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ne-NP" sz="2000" b="1" dirty="0">
                <a:cs typeface="Kalimati" panose="00000400000000000000" pitchFamily="2"/>
              </a:rPr>
              <a:t>नियमित अनुगमन तथा मूल्याङ्कन </a:t>
            </a:r>
            <a:r>
              <a:rPr lang="en-US" sz="2000" b="1" dirty="0">
                <a:cs typeface="Kalimati" panose="00000400000000000000" pitchFamily="2"/>
              </a:rPr>
              <a:t>:  </a:t>
            </a:r>
            <a:r>
              <a:rPr lang="ne-NP" sz="2000" b="1" dirty="0">
                <a:cs typeface="Kalimati" panose="00000400000000000000" pitchFamily="2"/>
              </a:rPr>
              <a:t>नेमिस</a:t>
            </a:r>
            <a:r>
              <a:rPr lang="en-US" sz="2000" b="1" dirty="0">
                <a:cs typeface="Kalimati" panose="00000400000000000000" pitchFamily="2"/>
              </a:rPr>
              <a:t>, </a:t>
            </a:r>
            <a:r>
              <a:rPr lang="ne-NP" sz="2000" b="1" dirty="0">
                <a:cs typeface="Kalimati" panose="00000400000000000000" pitchFamily="2"/>
              </a:rPr>
              <a:t>प्रतिवेदन</a:t>
            </a:r>
            <a:r>
              <a:rPr lang="en-US" sz="2000" b="1" dirty="0">
                <a:cs typeface="Kalimati" panose="00000400000000000000" pitchFamily="2"/>
              </a:rPr>
              <a:t>, </a:t>
            </a:r>
            <a:r>
              <a:rPr lang="ne-NP" sz="2000" b="1" dirty="0">
                <a:cs typeface="Kalimati" panose="00000400000000000000" pitchFamily="2"/>
              </a:rPr>
              <a:t>फिल्ड अनुगमन</a:t>
            </a:r>
            <a:r>
              <a:rPr lang="en-US" sz="2000" b="1" dirty="0">
                <a:cs typeface="Kalimati" panose="00000400000000000000" pitchFamily="2"/>
              </a:rPr>
              <a:t>, </a:t>
            </a:r>
            <a:r>
              <a:rPr lang="ne-NP" sz="2000" b="1" dirty="0">
                <a:cs typeface="Kalimati" panose="00000400000000000000" pitchFamily="2"/>
              </a:rPr>
              <a:t>तेश्रो पक्षबाट अनुगमन तथा मूल्याङ्कन</a:t>
            </a:r>
            <a:endParaRPr lang="en-US" sz="2000" b="1" dirty="0">
              <a:cs typeface="Kalimati" panose="00000400000000000000" pitchFamily="2"/>
            </a:endParaRPr>
          </a:p>
        </p:txBody>
      </p:sp>
      <p:sp>
        <p:nvSpPr>
          <p:cNvPr id="18" name="Arrow: Right 27">
            <a:extLst>
              <a:ext uri="{FF2B5EF4-FFF2-40B4-BE49-F238E27FC236}">
                <a16:creationId xmlns:a16="http://schemas.microsoft.com/office/drawing/2014/main" xmlns="" id="{894EB7F3-93E5-4454-9067-E5A3BD6D5565}"/>
              </a:ext>
            </a:extLst>
          </p:cNvPr>
          <p:cNvSpPr/>
          <p:nvPr/>
        </p:nvSpPr>
        <p:spPr>
          <a:xfrm rot="5400000">
            <a:off x="10157494" y="3624144"/>
            <a:ext cx="1014256" cy="997354"/>
          </a:xfrm>
          <a:prstGeom prst="rightArrow">
            <a:avLst>
              <a:gd name="adj1" fmla="val 50000"/>
              <a:gd name="adj2" fmla="val 4032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cs typeface="Kalimati" panose="00000400000000000000" pitchFamily="2"/>
            </a:endParaRPr>
          </a:p>
        </p:txBody>
      </p:sp>
      <p:sp>
        <p:nvSpPr>
          <p:cNvPr id="19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2790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अनुगमन, मूल्याङ्कन र प्रतिवेदन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21" name="Picture 20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61" y="89795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999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6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9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3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8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1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4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7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 animBg="1"/>
      <p:bldP spid="4" grpId="0" animBg="1"/>
      <p:bldP spid="3" grpId="0"/>
      <p:bldP spid="27" grpId="0" animBg="1"/>
      <p:bldP spid="30" grpId="0" animBg="1"/>
      <p:bldP spid="32" grpId="0" animBg="1"/>
      <p:bldP spid="34" grpId="0" animBg="1"/>
      <p:bldP spid="35" grpId="0"/>
      <p:bldP spid="5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FD87FA6B-37DB-4C07-B3F3-2FA6BF77A3EF}"/>
              </a:ext>
            </a:extLst>
          </p:cNvPr>
          <p:cNvCxnSpPr>
            <a:cxnSpLocks/>
          </p:cNvCxnSpPr>
          <p:nvPr/>
        </p:nvCxnSpPr>
        <p:spPr>
          <a:xfrm>
            <a:off x="7216019" y="3585528"/>
            <a:ext cx="484910" cy="72745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593DB1D-93A3-4BCD-B794-31AE0CDA8827}"/>
              </a:ext>
            </a:extLst>
          </p:cNvPr>
          <p:cNvSpPr txBox="1"/>
          <p:nvPr/>
        </p:nvSpPr>
        <p:spPr>
          <a:xfrm>
            <a:off x="373032" y="2746270"/>
            <a:ext cx="1981200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b="1" dirty="0">
                <a:solidFill>
                  <a:schemeClr val="bg2">
                    <a:lumMod val="25000"/>
                  </a:schemeClr>
                </a:solidFill>
                <a:cs typeface="Kalimati" panose="00000400000000000000" pitchFamily="2"/>
              </a:rPr>
              <a:t>वातावरणीय तथा सामाजिक व्यवस्थापन खाका </a:t>
            </a:r>
            <a:endParaRPr lang="en-US" b="1" dirty="0">
              <a:solidFill>
                <a:schemeClr val="bg2">
                  <a:lumMod val="25000"/>
                </a:schemeClr>
              </a:solidFill>
              <a:cs typeface="Kalimati" panose="00000400000000000000" pitchFamily="2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63990A8C-4004-4CC0-AEFF-F64170B3DD68}"/>
              </a:ext>
            </a:extLst>
          </p:cNvPr>
          <p:cNvCxnSpPr>
            <a:cxnSpLocks/>
          </p:cNvCxnSpPr>
          <p:nvPr/>
        </p:nvCxnSpPr>
        <p:spPr>
          <a:xfrm flipV="1">
            <a:off x="2354232" y="3207935"/>
            <a:ext cx="5588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C6D715C-3554-4B07-8AAF-8B30B596606E}"/>
              </a:ext>
            </a:extLst>
          </p:cNvPr>
          <p:cNvSpPr txBox="1"/>
          <p:nvPr/>
        </p:nvSpPr>
        <p:spPr>
          <a:xfrm>
            <a:off x="2925442" y="2884769"/>
            <a:ext cx="19812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b="1" dirty="0">
                <a:solidFill>
                  <a:schemeClr val="bg2">
                    <a:lumMod val="25000"/>
                  </a:schemeClr>
                </a:solidFill>
                <a:cs typeface="Kalimati" panose="00000400000000000000" pitchFamily="2"/>
              </a:rPr>
              <a:t>जोखिमताको विश्लेषण</a:t>
            </a:r>
            <a:endParaRPr lang="en-US" b="1" dirty="0">
              <a:solidFill>
                <a:schemeClr val="bg2">
                  <a:lumMod val="25000"/>
                </a:schemeClr>
              </a:solidFill>
              <a:cs typeface="Kalimati" panose="00000400000000000000" pitchFamily="2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1212D4DF-29AE-4963-B19A-A773EA50587D}"/>
              </a:ext>
            </a:extLst>
          </p:cNvPr>
          <p:cNvCxnSpPr>
            <a:cxnSpLocks/>
          </p:cNvCxnSpPr>
          <p:nvPr/>
        </p:nvCxnSpPr>
        <p:spPr>
          <a:xfrm flipV="1">
            <a:off x="4906642" y="3207934"/>
            <a:ext cx="5588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1481769-BEE6-4F30-A361-223ABEC81F92}"/>
              </a:ext>
            </a:extLst>
          </p:cNvPr>
          <p:cNvSpPr txBox="1"/>
          <p:nvPr/>
        </p:nvSpPr>
        <p:spPr>
          <a:xfrm>
            <a:off x="5457591" y="2884768"/>
            <a:ext cx="19812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b="1" dirty="0">
                <a:solidFill>
                  <a:schemeClr val="bg2">
                    <a:lumMod val="25000"/>
                  </a:schemeClr>
                </a:solidFill>
                <a:cs typeface="Kalimati" panose="00000400000000000000" pitchFamily="2"/>
              </a:rPr>
              <a:t>कार्यनीतिको निर्माण</a:t>
            </a:r>
            <a:endParaRPr lang="en-US" b="1" dirty="0">
              <a:solidFill>
                <a:schemeClr val="bg2">
                  <a:lumMod val="2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D528D47-CCBA-4A49-88D6-CF1DA3758BE7}"/>
              </a:ext>
            </a:extLst>
          </p:cNvPr>
          <p:cNvSpPr txBox="1"/>
          <p:nvPr/>
        </p:nvSpPr>
        <p:spPr>
          <a:xfrm>
            <a:off x="7868281" y="1385911"/>
            <a:ext cx="3742862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sz="2000" b="1" dirty="0">
                <a:latin typeface="Preeti" pitchFamily="2" charset="0"/>
                <a:cs typeface="Kalimati" panose="00000400000000000000" pitchFamily="2"/>
              </a:rPr>
              <a:t>जोखिममा रहेका व्यक्ति लक्षित सामुदायिक विकास</a:t>
            </a:r>
            <a:endParaRPr lang="en-US" sz="2000" b="1" dirty="0">
              <a:latin typeface="Preeti" pitchFamily="2" charset="0"/>
              <a:cs typeface="Kalimati" panose="00000400000000000000" pitchFamily="2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33A4C7C-DC65-492B-89B9-B25E4602E124}"/>
              </a:ext>
            </a:extLst>
          </p:cNvPr>
          <p:cNvSpPr txBox="1"/>
          <p:nvPr/>
        </p:nvSpPr>
        <p:spPr>
          <a:xfrm>
            <a:off x="7868281" y="4469819"/>
            <a:ext cx="3742862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b="1" dirty="0">
                <a:cs typeface="Kalimati" panose="00000400000000000000" pitchFamily="2"/>
              </a:rPr>
              <a:t>लैङ्गिक समानता</a:t>
            </a:r>
            <a:endParaRPr lang="en-US" sz="2000" b="1" dirty="0"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A79F873-A2CA-486A-A143-5B14D5B9F3A0}"/>
              </a:ext>
            </a:extLst>
          </p:cNvPr>
          <p:cNvSpPr txBox="1"/>
          <p:nvPr/>
        </p:nvSpPr>
        <p:spPr>
          <a:xfrm>
            <a:off x="431968" y="3812279"/>
            <a:ext cx="1669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e-NP" sz="1600" dirty="0">
                <a:cs typeface="Kalimati" panose="00000400000000000000" pitchFamily="2"/>
              </a:rPr>
              <a:t>खाका स्वीकृत भई सकेको</a:t>
            </a:r>
            <a:endParaRPr lang="en-US" sz="1600" dirty="0">
              <a:cs typeface="Kalimati" panose="00000400000000000000" pitchFamily="2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5EF49D2C-F553-46B2-9E3C-0A4D2E32E7E3}"/>
              </a:ext>
            </a:extLst>
          </p:cNvPr>
          <p:cNvSpPr txBox="1"/>
          <p:nvPr/>
        </p:nvSpPr>
        <p:spPr>
          <a:xfrm>
            <a:off x="2870022" y="3669600"/>
            <a:ext cx="198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e-NP" sz="1600" dirty="0">
                <a:latin typeface="Kalimati"/>
                <a:cs typeface="Kalimati" panose="00000400000000000000" pitchFamily="2"/>
              </a:rPr>
              <a:t>लिङ्ग</a:t>
            </a:r>
            <a:r>
              <a:rPr lang="en-US" sz="1600" dirty="0">
                <a:latin typeface="Kalimati"/>
                <a:cs typeface="Kalimati" panose="00000400000000000000" pitchFamily="2"/>
              </a:rPr>
              <a:t>, </a:t>
            </a:r>
            <a:r>
              <a:rPr lang="ne-NP" sz="1600" dirty="0">
                <a:latin typeface="Kalimati"/>
                <a:cs typeface="Kalimati" panose="00000400000000000000" pitchFamily="2"/>
              </a:rPr>
              <a:t>जाती र आम्दानीको स्तर अनुसारको तथ्याङ्क संकलन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5BD969A-4098-43DC-B3C3-5BCE0F40C98C}"/>
              </a:ext>
            </a:extLst>
          </p:cNvPr>
          <p:cNvSpPr txBox="1"/>
          <p:nvPr/>
        </p:nvSpPr>
        <p:spPr>
          <a:xfrm>
            <a:off x="7868281" y="4939204"/>
            <a:ext cx="37428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महिला लक्षित रणनीति /</a:t>
            </a:r>
            <a:r>
              <a:rPr lang="en-US" sz="1600" dirty="0">
                <a:cs typeface="Kalimati" panose="00000400000000000000" pitchFamily="2"/>
              </a:rPr>
              <a:t> </a:t>
            </a:r>
            <a:r>
              <a:rPr lang="ne-NP" sz="1600" dirty="0">
                <a:cs typeface="Kalimati" panose="00000400000000000000" pitchFamily="2"/>
              </a:rPr>
              <a:t>कार्यनीति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न्यूनतम ६०</a:t>
            </a:r>
            <a:r>
              <a:rPr lang="en-US" sz="1600" dirty="0">
                <a:cs typeface="Kalimati" panose="00000400000000000000" pitchFamily="2"/>
              </a:rPr>
              <a:t>% </a:t>
            </a:r>
            <a:r>
              <a:rPr lang="ne-NP" sz="1600" dirty="0">
                <a:cs typeface="Kalimati" panose="00000400000000000000" pitchFamily="2"/>
              </a:rPr>
              <a:t>महिलाको सहभागिता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महिला मैत्री रोजगार कार्यक्रम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जिवन उपयोगी तालिम तथा रोजगार क्लव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4B2B4568-51F9-4162-A596-109349D0DB6C}"/>
              </a:ext>
            </a:extLst>
          </p:cNvPr>
          <p:cNvSpPr txBox="1"/>
          <p:nvPr/>
        </p:nvSpPr>
        <p:spPr>
          <a:xfrm>
            <a:off x="7868281" y="2161328"/>
            <a:ext cx="3742862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लिङ्ग</a:t>
            </a:r>
            <a:r>
              <a:rPr lang="en-US" sz="1600" dirty="0">
                <a:cs typeface="Kalimati" panose="00000400000000000000" pitchFamily="2"/>
              </a:rPr>
              <a:t>, </a:t>
            </a:r>
            <a:r>
              <a:rPr lang="ne-NP" sz="1600" dirty="0">
                <a:cs typeface="Kalimati" panose="00000400000000000000" pitchFamily="2"/>
              </a:rPr>
              <a:t>जाती र आम्दानीको स्तर अनुसारको तथ्याङ्क संकलल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लक्षित वर्गलाई सूचना सम्प्रेषण</a:t>
            </a:r>
            <a:r>
              <a:rPr lang="en-US" sz="1600" dirty="0">
                <a:cs typeface="Kalimati" panose="00000400000000000000" pitchFamily="2"/>
              </a:rPr>
              <a:t>, </a:t>
            </a:r>
            <a:r>
              <a:rPr lang="ne-NP" sz="1600" dirty="0">
                <a:cs typeface="Kalimati" panose="00000400000000000000" pitchFamily="2"/>
              </a:rPr>
              <a:t>रणनीतिको तर्जुमा तथा कार्यान्वयन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सम्भावित जोखिमको न्यूनिकरणको आँकलन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e-NP" sz="1600" dirty="0">
                <a:cs typeface="Kalimati" panose="00000400000000000000" pitchFamily="2"/>
              </a:rPr>
              <a:t>श्रमिकको न्यूनतम मापदणड</a:t>
            </a:r>
            <a:r>
              <a:rPr lang="en-US" sz="1600" dirty="0">
                <a:cs typeface="Kalimati" panose="00000400000000000000" pitchFamily="2"/>
              </a:rPr>
              <a:t>, </a:t>
            </a:r>
            <a:r>
              <a:rPr lang="ne-NP" sz="1600" dirty="0">
                <a:cs typeface="Kalimati" panose="00000400000000000000" pitchFamily="2"/>
              </a:rPr>
              <a:t>आचारसंहिता एवम् लैंङ्गिक हिंसा विरुद्ध</a:t>
            </a:r>
            <a:endParaRPr lang="en-US" sz="1600" dirty="0">
              <a:cs typeface="Kalimati" panose="00000400000000000000" pitchFamily="2"/>
            </a:endParaRPr>
          </a:p>
        </p:txBody>
      </p:sp>
      <p:sp>
        <p:nvSpPr>
          <p:cNvPr id="19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58380" y="244510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वातावरणीय तथा सामाजिक पक्षसम्बन्धी व्यवस्था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21" name="Picture 20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13" y="82510"/>
            <a:ext cx="1074127" cy="900000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FD87FA6B-37DB-4C07-B3F3-2FA6BF77A3EF}"/>
              </a:ext>
            </a:extLst>
          </p:cNvPr>
          <p:cNvCxnSpPr>
            <a:cxnSpLocks/>
          </p:cNvCxnSpPr>
          <p:nvPr/>
        </p:nvCxnSpPr>
        <p:spPr>
          <a:xfrm flipV="1">
            <a:off x="7202164" y="2093797"/>
            <a:ext cx="484910" cy="72745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755B8EC-0904-412B-8A57-151305B5DDA2}"/>
              </a:ext>
            </a:extLst>
          </p:cNvPr>
          <p:cNvSpPr txBox="1"/>
          <p:nvPr/>
        </p:nvSpPr>
        <p:spPr>
          <a:xfrm>
            <a:off x="355156" y="5433360"/>
            <a:ext cx="7121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dirty="0"/>
              <a:t>कार्यान्वय हुने प्रत्येक आयोजनाको वातावरणीय तथा सामाजिक जोखिमताको विश्लेषण वातावरणीय तथा सामाजिक व्यवस्थापन खाकाको अनुसूची १ र २ बमोजिम हुनु पर्ने । खाका </a:t>
            </a:r>
            <a:r>
              <a:rPr lang="en-US" dirty="0">
                <a:hlinkClick r:id="rId5"/>
              </a:rPr>
              <a:t>https://drive.google.com/open?id=170Rbf4ncBApa6vu1LqNbJzoKW-Y9D8hb</a:t>
            </a:r>
            <a:r>
              <a:rPr lang="ne-NP" dirty="0"/>
              <a:t> मा उपलव्ध छ ।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343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8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1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3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7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3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6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2" grpId="0" animBg="1"/>
      <p:bldP spid="24" grpId="0" animBg="1"/>
      <p:bldP spid="26" grpId="0" animBg="1"/>
      <p:bldP spid="29" grpId="0" animBg="1"/>
      <p:bldP spid="15" grpId="0"/>
      <p:bldP spid="37" grpId="0"/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33289" y="249031"/>
            <a:ext cx="10440000" cy="10396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2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स्थानीय तहमा </a:t>
            </a:r>
            <a:r>
              <a:rPr lang="ne-NP" sz="3200" dirty="0">
                <a:solidFill>
                  <a:schemeClr val="bg1"/>
                </a:solidFill>
                <a:cs typeface="Kalimati" panose="00000400000000000000" pitchFamily="2"/>
              </a:rPr>
              <a:t>आ</a:t>
            </a:r>
            <a:r>
              <a:rPr lang="hi-IN" sz="3200" dirty="0">
                <a:solidFill>
                  <a:schemeClr val="bg1"/>
                </a:solidFill>
                <a:cs typeface="Kalimati" panose="00000400000000000000" pitchFamily="2"/>
              </a:rPr>
              <a:t>योजना कार्यान्वयनको लागि तत्काल कार्यहरू</a:t>
            </a:r>
            <a:r>
              <a:rPr lang="en-GB" sz="3200" dirty="0">
                <a:solidFill>
                  <a:schemeClr val="bg1"/>
                </a:solidFill>
                <a:cs typeface="Kalimati" panose="00000400000000000000" pitchFamily="2"/>
              </a:rPr>
              <a:t>: </a:t>
            </a:r>
            <a:r>
              <a:rPr lang="hi-IN" sz="3200" dirty="0">
                <a:solidFill>
                  <a:schemeClr val="bg1"/>
                </a:solidFill>
                <a:cs typeface="Kalimati" panose="00000400000000000000" pitchFamily="2"/>
              </a:rPr>
              <a:t>आर्थिक</a:t>
            </a:r>
            <a:r>
              <a:rPr lang="en-GB" sz="3200" dirty="0">
                <a:solidFill>
                  <a:schemeClr val="bg1"/>
                </a:solidFill>
                <a:cs typeface="Kalimati" panose="00000400000000000000" pitchFamily="2"/>
              </a:rPr>
              <a:t> </a:t>
            </a:r>
            <a:r>
              <a:rPr lang="hi-IN" sz="3200" dirty="0">
                <a:solidFill>
                  <a:schemeClr val="bg1"/>
                </a:solidFill>
                <a:cs typeface="Kalimati" panose="00000400000000000000" pitchFamily="2"/>
              </a:rPr>
              <a:t>वर्ष २०</a:t>
            </a:r>
            <a:r>
              <a:rPr lang="ne-NP" sz="3200" dirty="0">
                <a:solidFill>
                  <a:schemeClr val="bg1"/>
                </a:solidFill>
                <a:cs typeface="Kalimati" panose="00000400000000000000" pitchFamily="2"/>
              </a:rPr>
              <a:t>७७</a:t>
            </a:r>
            <a:r>
              <a:rPr lang="en-US" sz="3200" dirty="0">
                <a:solidFill>
                  <a:schemeClr val="bg1"/>
                </a:solidFill>
                <a:cs typeface="Kalimati" panose="00000400000000000000" pitchFamily="2"/>
              </a:rPr>
              <a:t>/</a:t>
            </a:r>
            <a:r>
              <a:rPr lang="ne-NP" sz="3200" dirty="0">
                <a:solidFill>
                  <a:schemeClr val="bg1"/>
                </a:solidFill>
                <a:cs typeface="Kalimati" panose="00000400000000000000" pitchFamily="2"/>
              </a:rPr>
              <a:t>७८</a:t>
            </a:r>
            <a:r>
              <a:rPr lang="hi-IN" sz="3200" dirty="0">
                <a:solidFill>
                  <a:schemeClr val="bg1"/>
                </a:solidFill>
                <a:cs typeface="Kalimati" panose="00000400000000000000" pitchFamily="2"/>
              </a:rPr>
              <a:t> </a:t>
            </a:r>
            <a:r>
              <a:rPr lang="ne-NP" sz="32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को </a:t>
            </a:r>
            <a:r>
              <a:rPr lang="hi-IN" sz="3200" dirty="0">
                <a:solidFill>
                  <a:schemeClr val="bg1"/>
                </a:solidFill>
                <a:cs typeface="Kalimati" panose="00000400000000000000" pitchFamily="2"/>
              </a:rPr>
              <a:t>पहिलो चौमासिक</a:t>
            </a: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95" y="318831"/>
            <a:ext cx="1074127" cy="9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966896D-419C-41A2-BF35-60CE953055D4}"/>
              </a:ext>
            </a:extLst>
          </p:cNvPr>
          <p:cNvSpPr txBox="1"/>
          <p:nvPr/>
        </p:nvSpPr>
        <p:spPr>
          <a:xfrm>
            <a:off x="772858" y="2534037"/>
            <a:ext cx="1080000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७५३ वटा रोजगार सेवा केन्द्रको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कार्यालय स्थापना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-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डेस्कटप / ल्यापटप, ट्याबलेट, प्रिन्टर, इन्टरनेट राउटर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,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फर्नीचर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आदि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को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उपकरण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51B0C64-2655-4266-BD09-E74621B9DB7F}"/>
              </a:ext>
            </a:extLst>
          </p:cNvPr>
          <p:cNvSpPr txBox="1"/>
          <p:nvPr/>
        </p:nvSpPr>
        <p:spPr>
          <a:xfrm>
            <a:off x="772858" y="1970872"/>
            <a:ext cx="10800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सबै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७५३ गाउँपालिका तथा नगरपालिकामा प्राविधिक सहायकको पदपूर्ति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B85D64-369B-47D7-9FF3-9190F0E399D4}"/>
              </a:ext>
            </a:extLst>
          </p:cNvPr>
          <p:cNvSpPr txBox="1"/>
          <p:nvPr/>
        </p:nvSpPr>
        <p:spPr>
          <a:xfrm>
            <a:off x="772858" y="4261019"/>
            <a:ext cx="10800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defTabSz="914400">
              <a:buFont typeface="Arial" pitchFamily="34" charset="0"/>
              <a:buChar char="•"/>
              <a:defRPr/>
            </a:pP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लाभग्राही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हरूलाई आवेदन प्रक्रिया बारे 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संचार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तथा सुचना प्रकाशन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र प्रचार प्रसार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7A7A5D9-9C65-4108-9908-92AFBEF5D6C9}"/>
              </a:ext>
            </a:extLst>
          </p:cNvPr>
          <p:cNvSpPr txBox="1"/>
          <p:nvPr/>
        </p:nvSpPr>
        <p:spPr>
          <a:xfrm>
            <a:off x="772858" y="4935072"/>
            <a:ext cx="10800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लाभग्राही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हरू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को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प्राथमिकिकरण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,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छनौट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,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सूची तयार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गर्ने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र रोजगारमूलक आयोजनाको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कार्यान्वयन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endParaRPr lang="ne-NP" sz="2000" dirty="0">
              <a:solidFill>
                <a:schemeClr val="tx1">
                  <a:lumMod val="85000"/>
                  <a:lumOff val="1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6D310F0-3051-4B0E-BEDA-9F3F6C35AB4E}"/>
              </a:ext>
            </a:extLst>
          </p:cNvPr>
          <p:cNvSpPr txBox="1"/>
          <p:nvPr/>
        </p:nvSpPr>
        <p:spPr>
          <a:xfrm>
            <a:off x="772858" y="3395410"/>
            <a:ext cx="1080000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defTabSz="914400">
              <a:buFont typeface="Arial" pitchFamily="34" charset="0"/>
              <a:buChar char="•"/>
              <a:defRPr/>
            </a:pP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अल्पकालिन रोजगारी सिर्जनाको सञ्चालनको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लागि </a:t>
            </a:r>
            <a:r>
              <a:rPr lang="ne-NP" sz="2000" dirty="0">
                <a:cs typeface="Kalimati" panose="00000400000000000000" pitchFamily="2"/>
              </a:rPr>
              <a:t>आ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योजनाहरूको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hi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सूची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स्थानीय तहले स्वीकृत गरी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 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Kalimati" panose="00000400000000000000" pitchFamily="2"/>
              </a:rPr>
              <a:t>मा प्रविष्ट गर्ने </a:t>
            </a:r>
            <a:r>
              <a:rPr lang="ne-N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endParaRPr lang="hi-IN" sz="2000" dirty="0">
              <a:solidFill>
                <a:schemeClr val="tx1">
                  <a:lumMod val="85000"/>
                  <a:lumOff val="1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66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87829" y="722997"/>
            <a:ext cx="11016342" cy="4481017"/>
            <a:chOff x="587829" y="1049754"/>
            <a:chExt cx="11016342" cy="448101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6D33EF9E-560D-46E2-801A-FD02B3D9C870}"/>
                </a:ext>
              </a:extLst>
            </p:cNvPr>
            <p:cNvSpPr txBox="1"/>
            <p:nvPr/>
          </p:nvSpPr>
          <p:spPr>
            <a:xfrm>
              <a:off x="587829" y="1049754"/>
              <a:ext cx="11016342" cy="179222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sz="9600" dirty="0" err="1">
                  <a:ln w="12700">
                    <a:noFill/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Preeti" pitchFamily="2" charset="0"/>
                  <a:ea typeface="+mj-ea"/>
                  <a:cs typeface="Kalimati" panose="00000400000000000000" pitchFamily="2"/>
                </a:rPr>
                <a:t>धन्यवाद</a:t>
              </a:r>
              <a:endParaRPr lang="en-US" sz="9600" dirty="0">
                <a:ln w="12700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Preeti" pitchFamily="2" charset="0"/>
                <a:ea typeface="+mj-ea"/>
                <a:cs typeface="Kalimati" panose="00000400000000000000" pitchFamily="2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701039" y="3751882"/>
              <a:ext cx="2941063" cy="1778889"/>
              <a:chOff x="701039" y="3751882"/>
              <a:chExt cx="2941063" cy="1778889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11FEB110-66E7-4C16-87C0-B454D96B93BF}"/>
                  </a:ext>
                </a:extLst>
              </p:cNvPr>
              <p:cNvSpPr txBox="1"/>
              <p:nvPr/>
            </p:nvSpPr>
            <p:spPr>
              <a:xfrm>
                <a:off x="701039" y="4945996"/>
                <a:ext cx="29410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e-NP" sz="1600" b="1" dirty="0">
                    <a:solidFill>
                      <a:srgbClr val="FF0000"/>
                    </a:solidFill>
                    <a:cs typeface="Kalimati" panose="00000400000000000000" pitchFamily="2"/>
                  </a:rPr>
                  <a:t>श्रम</a:t>
                </a:r>
                <a:r>
                  <a:rPr lang="en-US" sz="1600" b="1" dirty="0">
                    <a:solidFill>
                      <a:srgbClr val="FF0000"/>
                    </a:solidFill>
                    <a:cs typeface="Kalimati" panose="00000400000000000000" pitchFamily="2"/>
                  </a:rPr>
                  <a:t>, </a:t>
                </a:r>
                <a:r>
                  <a:rPr lang="ne-NP" sz="1600" b="1" dirty="0">
                    <a:solidFill>
                      <a:srgbClr val="FF0000"/>
                    </a:solidFill>
                    <a:cs typeface="Kalimati" panose="00000400000000000000" pitchFamily="2"/>
                  </a:rPr>
                  <a:t>रोजगार तथा सामाजिक सुरक्षा मन्त्रालय</a:t>
                </a:r>
                <a:endParaRPr lang="en-US" sz="1600" b="1" dirty="0">
                  <a:solidFill>
                    <a:srgbClr val="FF0000"/>
                  </a:solidFill>
                  <a:cs typeface="Kalimati" panose="00000400000000000000" pitchFamily="2"/>
                </a:endParaRPr>
              </a:p>
            </p:txBody>
          </p:sp>
          <p:pic>
            <p:nvPicPr>
              <p:cNvPr id="8" name="Picture 7" descr="A close up of a flower&#10;&#10;Description automatically generated">
                <a:extLst>
                  <a:ext uri="{FF2B5EF4-FFF2-40B4-BE49-F238E27FC236}">
                    <a16:creationId xmlns:a16="http://schemas.microsoft.com/office/drawing/2014/main" xmlns="" id="{AD175CB0-C70A-46C8-A8DA-4E822588A9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70039" y="3751882"/>
                <a:ext cx="1203062" cy="1100158"/>
              </a:xfrm>
              <a:prstGeom prst="rect">
                <a:avLst/>
              </a:prstGeom>
            </p:spPr>
          </p:pic>
        </p:grpSp>
      </p:grpSp>
      <p:sp>
        <p:nvSpPr>
          <p:cNvPr id="7" name="Rectangle 6"/>
          <p:cNvSpPr/>
          <p:nvPr/>
        </p:nvSpPr>
        <p:spPr>
          <a:xfrm>
            <a:off x="3998564" y="3244334"/>
            <a:ext cx="760560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hi-IN" sz="2000" b="1" dirty="0">
                <a:cs typeface="Kalimati" panose="00000400000000000000" pitchFamily="2"/>
              </a:rPr>
              <a:t>सन्दर्भ सामाग्री </a:t>
            </a:r>
            <a:endParaRPr lang="en-GB" sz="2000" b="1" dirty="0">
              <a:cs typeface="Kalimati" panose="00000400000000000000" pitchFamily="2"/>
            </a:endParaRPr>
          </a:p>
          <a:p>
            <a:pPr lvl="0">
              <a:spcBef>
                <a:spcPts val="600"/>
              </a:spcBef>
            </a:pPr>
            <a:r>
              <a:rPr lang="ne-NP" dirty="0">
                <a:cs typeface="Kalimati" panose="00000400000000000000" pitchFamily="2"/>
              </a:rPr>
              <a:t>१.	युवा रोजगारीका लागि रुपान्तरण पहल आयोजना </a:t>
            </a:r>
            <a:r>
              <a:rPr lang="en-GB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सञ्चालन तथा व्यवस्थापन</a:t>
            </a:r>
            <a:r>
              <a:rPr lang="en-GB" dirty="0">
                <a:cs typeface="Kalimati" panose="00000400000000000000" pitchFamily="2"/>
              </a:rPr>
              <a:t>)</a:t>
            </a:r>
            <a:r>
              <a:rPr lang="ne-NP" dirty="0">
                <a:cs typeface="Kalimati" panose="00000400000000000000" pitchFamily="2"/>
              </a:rPr>
              <a:t> 	कार्यविधि</a:t>
            </a:r>
            <a:r>
              <a:rPr lang="en-GB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२०७६</a:t>
            </a:r>
            <a:endParaRPr lang="en-GB" dirty="0">
              <a:cs typeface="Kalimati" panose="00000400000000000000" pitchFamily="2"/>
            </a:endParaRPr>
          </a:p>
          <a:p>
            <a:pPr lvl="0">
              <a:spcBef>
                <a:spcPts val="600"/>
              </a:spcBef>
            </a:pPr>
            <a:r>
              <a:rPr lang="ne-NP" dirty="0">
                <a:cs typeface="Kalimati" panose="00000400000000000000" pitchFamily="2"/>
              </a:rPr>
              <a:t>२.	आयोजना </a:t>
            </a:r>
            <a:r>
              <a:rPr lang="hi-IN" dirty="0">
                <a:cs typeface="Kalimati" panose="00000400000000000000" pitchFamily="2"/>
              </a:rPr>
              <a:t>वित्त</a:t>
            </a:r>
            <a:r>
              <a:rPr lang="ne-NP" dirty="0">
                <a:cs typeface="Kalimati" panose="00000400000000000000" pitchFamily="2"/>
              </a:rPr>
              <a:t>ीय</a:t>
            </a:r>
            <a:r>
              <a:rPr lang="hi-IN" dirty="0">
                <a:cs typeface="Kalimati" panose="00000400000000000000" pitchFamily="2"/>
              </a:rPr>
              <a:t> सम्झौता</a:t>
            </a:r>
            <a:r>
              <a:rPr lang="en-GB" dirty="0">
                <a:cs typeface="Kalimati" panose="00000400000000000000" pitchFamily="2"/>
              </a:rPr>
              <a:t>  (Project Financing Agreement)</a:t>
            </a:r>
          </a:p>
          <a:p>
            <a:pPr lvl="0">
              <a:spcBef>
                <a:spcPts val="600"/>
              </a:spcBef>
            </a:pPr>
            <a:r>
              <a:rPr lang="ne-NP" dirty="0">
                <a:cs typeface="Kalimati" panose="00000400000000000000" pitchFamily="2"/>
              </a:rPr>
              <a:t>३.	सशर्त अनुदानको शर्त</a:t>
            </a:r>
            <a:r>
              <a:rPr lang="en-GB" dirty="0">
                <a:cs typeface="Kalimati" panose="00000400000000000000" pitchFamily="2"/>
              </a:rPr>
              <a:t>: </a:t>
            </a:r>
            <a:r>
              <a:rPr lang="hi-IN" dirty="0">
                <a:cs typeface="Kalimati" panose="00000400000000000000" pitchFamily="2"/>
              </a:rPr>
              <a:t>प्रधानमन्त्री रोजगार कार्यक्रम अन्तर्गत युवा रोजगारीको </a:t>
            </a:r>
            <a:r>
              <a:rPr lang="ne-NP" dirty="0">
                <a:cs typeface="Kalimati" panose="00000400000000000000" pitchFamily="2"/>
              </a:rPr>
              <a:t>	</a:t>
            </a:r>
            <a:r>
              <a:rPr lang="hi-IN" dirty="0">
                <a:cs typeface="Kalimati" panose="00000400000000000000" pitchFamily="2"/>
              </a:rPr>
              <a:t>लागि रुपान्तरण पहल आयोजना कार्यान्वयनको </a:t>
            </a:r>
            <a:r>
              <a:rPr lang="ne-NP" dirty="0">
                <a:cs typeface="Kalimati" panose="00000400000000000000" pitchFamily="2"/>
              </a:rPr>
              <a:t>श</a:t>
            </a:r>
            <a:r>
              <a:rPr lang="hi-IN" dirty="0">
                <a:cs typeface="Kalimati" panose="00000400000000000000" pitchFamily="2"/>
              </a:rPr>
              <a:t>र्त सम्बन्धमा</a:t>
            </a:r>
            <a:endParaRPr lang="en-GB" dirty="0">
              <a:cs typeface="Kalimati" panose="00000400000000000000" pitchFamily="2"/>
            </a:endParaRPr>
          </a:p>
          <a:p>
            <a:pPr marL="342900" lvl="0" indent="-342900">
              <a:spcBef>
                <a:spcPts val="600"/>
              </a:spcBef>
              <a:buAutoNum type="hindiNumPeriod" startAt="4"/>
            </a:pPr>
            <a:r>
              <a:rPr lang="ne-NP" dirty="0">
                <a:cs typeface="Kalimati" panose="00000400000000000000" pitchFamily="2"/>
              </a:rPr>
              <a:t> </a:t>
            </a:r>
            <a:r>
              <a:rPr lang="hi-IN" dirty="0">
                <a:cs typeface="Kalimati" panose="00000400000000000000" pitchFamily="2"/>
              </a:rPr>
              <a:t>आधिकारिक पत्र</a:t>
            </a:r>
            <a:r>
              <a:rPr lang="en-GB" dirty="0">
                <a:cs typeface="Kalimati" panose="00000400000000000000" pitchFamily="2"/>
              </a:rPr>
              <a:t>: </a:t>
            </a:r>
            <a:r>
              <a:rPr lang="hi-IN" dirty="0">
                <a:cs typeface="Kalimati" panose="00000400000000000000" pitchFamily="2"/>
              </a:rPr>
              <a:t>सशर्त अनुदान कार्यान्वयन एवं खर्च गर्ने सम्वन्धमा</a:t>
            </a:r>
            <a:r>
              <a:rPr lang="en-GB" dirty="0">
                <a:cs typeface="Kalimati" panose="00000400000000000000" pitchFamily="2"/>
              </a:rPr>
              <a:t> </a:t>
            </a:r>
            <a:endParaRPr lang="ne-NP" dirty="0">
              <a:cs typeface="Kalimati" panose="00000400000000000000" pitchFamily="2"/>
            </a:endParaRPr>
          </a:p>
          <a:p>
            <a:pPr marL="342900" lvl="0" indent="-342900">
              <a:spcBef>
                <a:spcPts val="600"/>
              </a:spcBef>
              <a:buAutoNum type="hindiNumPeriod" startAt="4"/>
            </a:pPr>
            <a:r>
              <a:rPr lang="ne-NP" dirty="0">
                <a:cs typeface="Kalimati" panose="00000400000000000000" pitchFamily="2"/>
              </a:rPr>
              <a:t> वातावरणीय तथा सामाजिक व्यवस्थापन खाका</a:t>
            </a: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endParaRPr lang="en-GB" dirty="0"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999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16000" y="26979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आयोजनाको परिचय</a:t>
            </a:r>
            <a:endParaRPr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C8344C-6F64-4A9F-B570-B9113CC0819D}"/>
              </a:ext>
            </a:extLst>
          </p:cNvPr>
          <p:cNvSpPr txBox="1"/>
          <p:nvPr/>
        </p:nvSpPr>
        <p:spPr>
          <a:xfrm>
            <a:off x="273167" y="1261521"/>
            <a:ext cx="25444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आयोजनाको नाम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9AE2D65-06E3-4229-B5C2-D281535DF3C1}"/>
              </a:ext>
            </a:extLst>
          </p:cNvPr>
          <p:cNvSpPr txBox="1"/>
          <p:nvPr/>
        </p:nvSpPr>
        <p:spPr>
          <a:xfrm>
            <a:off x="727286" y="2025400"/>
            <a:ext cx="32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cs typeface="Kalimati" panose="00000400000000000000" pitchFamily="2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58D7FA8B-3B5E-4043-9CCE-C22C9E687FE1}"/>
              </a:ext>
            </a:extLst>
          </p:cNvPr>
          <p:cNvSpPr txBox="1"/>
          <p:nvPr/>
        </p:nvSpPr>
        <p:spPr>
          <a:xfrm>
            <a:off x="3015282" y="1261521"/>
            <a:ext cx="890737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युवा रोजगारीकोलागि रुपान्तरण पहल </a:t>
            </a:r>
            <a:r>
              <a:rPr lang="en-US" dirty="0">
                <a:cs typeface="Kalimati" panose="00000400000000000000" pitchFamily="2"/>
              </a:rPr>
              <a:t>(Youth Employment Transformation Initiative)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ECCD8F02-24FD-4880-A2BC-B4F3E518D842}"/>
              </a:ext>
            </a:extLst>
          </p:cNvPr>
          <p:cNvSpPr txBox="1"/>
          <p:nvPr/>
        </p:nvSpPr>
        <p:spPr>
          <a:xfrm>
            <a:off x="273167" y="1966702"/>
            <a:ext cx="25444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आयोजना अवधि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64793538-711A-46FD-AB2B-6BA98F571185}"/>
              </a:ext>
            </a:extLst>
          </p:cNvPr>
          <p:cNvSpPr txBox="1"/>
          <p:nvPr/>
        </p:nvSpPr>
        <p:spPr>
          <a:xfrm>
            <a:off x="3015282" y="1966702"/>
            <a:ext cx="890737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सन् १२ सेप्टेम्बर २०१९ देखि ३० जुन २०२४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306E5C11-7F59-4BC5-B2DA-7BFC1272B146}"/>
              </a:ext>
            </a:extLst>
          </p:cNvPr>
          <p:cNvSpPr txBox="1"/>
          <p:nvPr/>
        </p:nvSpPr>
        <p:spPr>
          <a:xfrm>
            <a:off x="273167" y="2671464"/>
            <a:ext cx="254441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आयोजनाका कम्पोनेन्ट र बजेट विवरण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305D34E7-930E-49A2-A43B-800D0A9DDBE4}"/>
              </a:ext>
            </a:extLst>
          </p:cNvPr>
          <p:cNvSpPr txBox="1"/>
          <p:nvPr/>
        </p:nvSpPr>
        <p:spPr>
          <a:xfrm>
            <a:off x="3015282" y="2676017"/>
            <a:ext cx="8907377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१</a:t>
            </a:r>
            <a:r>
              <a:rPr lang="en-US" dirty="0">
                <a:cs typeface="Kalimati" panose="00000400000000000000" pitchFamily="2"/>
              </a:rPr>
              <a:t>.  </a:t>
            </a:r>
            <a:r>
              <a:rPr lang="ne-NP" dirty="0">
                <a:cs typeface="Kalimati" panose="00000400000000000000" pitchFamily="2"/>
              </a:rPr>
              <a:t>रोजगार प्रवर्धन प्रणाली र सेवाको सुदृढीकरण</a:t>
            </a:r>
            <a:r>
              <a:rPr lang="en-GB" dirty="0">
                <a:cs typeface="Kalimati" panose="00000400000000000000" pitchFamily="2"/>
              </a:rPr>
              <a:t>					</a:t>
            </a:r>
            <a:r>
              <a:rPr lang="en-US" dirty="0">
                <a:cs typeface="Kalimati" panose="00000400000000000000" pitchFamily="2"/>
              </a:rPr>
              <a:t>$ </a:t>
            </a:r>
            <a:r>
              <a:rPr lang="ne-NP" dirty="0">
                <a:cs typeface="Kalimati" panose="00000400000000000000" pitchFamily="2"/>
              </a:rPr>
              <a:t>४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४५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००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०००</a:t>
            </a:r>
            <a:r>
              <a:rPr lang="en-US" dirty="0">
                <a:cs typeface="Kalimati" panose="00000400000000000000" pitchFamily="2"/>
              </a:rPr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65BAE278-88AA-43B7-B67A-A64D98449A84}"/>
              </a:ext>
            </a:extLst>
          </p:cNvPr>
          <p:cNvSpPr txBox="1"/>
          <p:nvPr/>
        </p:nvSpPr>
        <p:spPr>
          <a:xfrm>
            <a:off x="3008657" y="3171999"/>
            <a:ext cx="8907377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hindiNumPeriod" startAt="2"/>
            </a:pPr>
            <a:r>
              <a:rPr lang="ne-NP" dirty="0">
                <a:cs typeface="Kalimati" panose="00000400000000000000" pitchFamily="2"/>
              </a:rPr>
              <a:t>जोखिमपूर्ण अवस्थामा रहेका समूहका लागि श्रम बजारको उपलव्धिमा सुधार</a:t>
            </a:r>
            <a:endParaRPr lang="en-GB" dirty="0">
              <a:cs typeface="Kalimati" panose="00000400000000000000" pitchFamily="2"/>
            </a:endParaRPr>
          </a:p>
          <a:p>
            <a:r>
              <a:rPr lang="en-GB" dirty="0">
                <a:cs typeface="Kalimati" panose="00000400000000000000" pitchFamily="2"/>
              </a:rPr>
              <a:t>	</a:t>
            </a:r>
            <a:r>
              <a:rPr lang="en-US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१ लाख जना – ६०</a:t>
            </a:r>
            <a:r>
              <a:rPr lang="en-US" dirty="0">
                <a:cs typeface="Kalimati" panose="00000400000000000000" pitchFamily="2"/>
              </a:rPr>
              <a:t>% </a:t>
            </a:r>
            <a:r>
              <a:rPr lang="ne-NP" dirty="0">
                <a:cs typeface="Kalimati" panose="00000400000000000000" pitchFamily="2"/>
              </a:rPr>
              <a:t>महिला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५० दिनको तालिम/क्षमता विस्तार</a:t>
            </a:r>
            <a:r>
              <a:rPr lang="en-US" dirty="0">
                <a:cs typeface="Kalimati" panose="00000400000000000000" pitchFamily="2"/>
              </a:rPr>
              <a:t>) </a:t>
            </a:r>
            <a:r>
              <a:rPr lang="en-GB" dirty="0">
                <a:cs typeface="Kalimati" panose="00000400000000000000" pitchFamily="2"/>
              </a:rPr>
              <a:t>		</a:t>
            </a:r>
            <a:r>
              <a:rPr lang="en-US" dirty="0">
                <a:cs typeface="Kalimati" panose="00000400000000000000" pitchFamily="2"/>
              </a:rPr>
              <a:t>$ </a:t>
            </a:r>
            <a:r>
              <a:rPr lang="ne-NP" dirty="0">
                <a:cs typeface="Kalimati" panose="00000400000000000000" pitchFamily="2"/>
              </a:rPr>
              <a:t>६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७०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००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०००</a:t>
            </a:r>
            <a:r>
              <a:rPr lang="en-US" dirty="0">
                <a:cs typeface="Kalimati" panose="00000400000000000000" pitchFamily="2"/>
              </a:rPr>
              <a:t>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0ECF481-11E9-4109-A747-04EBE6FF9BC5}"/>
              </a:ext>
            </a:extLst>
          </p:cNvPr>
          <p:cNvSpPr txBox="1"/>
          <p:nvPr/>
        </p:nvSpPr>
        <p:spPr>
          <a:xfrm>
            <a:off x="3008657" y="3954219"/>
            <a:ext cx="890737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३. आयोजना व्यवस्थापन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अनुगमन तथा मूल्याङ्कन र क्षमता अभिबृद्धि</a:t>
            </a:r>
            <a:r>
              <a:rPr lang="en-GB" dirty="0">
                <a:cs typeface="Kalimati" panose="00000400000000000000" pitchFamily="2"/>
              </a:rPr>
              <a:t>		</a:t>
            </a:r>
            <a:r>
              <a:rPr lang="en-US" dirty="0">
                <a:cs typeface="Kalimati" panose="00000400000000000000" pitchFamily="2"/>
              </a:rPr>
              <a:t>$ </a:t>
            </a:r>
            <a:r>
              <a:rPr lang="ne-NP" dirty="0">
                <a:cs typeface="Kalimati" panose="00000400000000000000" pitchFamily="2"/>
              </a:rPr>
              <a:t>८५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००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०००</a:t>
            </a:r>
            <a:r>
              <a:rPr lang="en-US" dirty="0">
                <a:cs typeface="Kalimati" panose="00000400000000000000" pitchFamily="2"/>
              </a:rPr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D824F7E-6259-41F3-8469-A93A1F2929E1}"/>
              </a:ext>
            </a:extLst>
          </p:cNvPr>
          <p:cNvSpPr txBox="1"/>
          <p:nvPr/>
        </p:nvSpPr>
        <p:spPr>
          <a:xfrm>
            <a:off x="273166" y="5403859"/>
            <a:ext cx="255104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आयोजना सञ्चालन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609F6299-6FA5-43D5-945E-093046422955}"/>
              </a:ext>
            </a:extLst>
          </p:cNvPr>
          <p:cNvSpPr txBox="1"/>
          <p:nvPr/>
        </p:nvSpPr>
        <p:spPr>
          <a:xfrm>
            <a:off x="3008656" y="5403859"/>
            <a:ext cx="890737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श्रम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रोजगार तथा सामाजिक सुरक्षा मन्त्रालय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A73CBFAD-D2A7-45D8-9186-623E12C82246}"/>
              </a:ext>
            </a:extLst>
          </p:cNvPr>
          <p:cNvSpPr txBox="1"/>
          <p:nvPr/>
        </p:nvSpPr>
        <p:spPr>
          <a:xfrm>
            <a:off x="6407424" y="4529306"/>
            <a:ext cx="5515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e-NP" dirty="0">
                <a:cs typeface="Kalimati" panose="00000400000000000000" pitchFamily="2"/>
              </a:rPr>
              <a:t>कूल</a:t>
            </a:r>
            <a:r>
              <a:rPr lang="en-US" dirty="0">
                <a:cs typeface="Kalimati" panose="00000400000000000000" pitchFamily="2"/>
              </a:rPr>
              <a:t>:</a:t>
            </a:r>
            <a:r>
              <a:rPr lang="ne-NP" dirty="0">
                <a:cs typeface="Kalimati" panose="00000400000000000000" pitchFamily="2"/>
              </a:rPr>
              <a:t> अमेरिकी डलर </a:t>
            </a:r>
            <a:r>
              <a:rPr lang="ne-NP" b="1" dirty="0">
                <a:cs typeface="Kalimati" panose="00000400000000000000" pitchFamily="2"/>
              </a:rPr>
              <a:t>१२० मिलियन </a:t>
            </a:r>
            <a:r>
              <a:rPr lang="en-US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करिव रु. १4 अर्व</a:t>
            </a:r>
            <a:r>
              <a:rPr lang="en-US" dirty="0">
                <a:cs typeface="Kalimati" panose="00000400000000000000" pitchFamily="2"/>
              </a:rPr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F5CE6B30-6817-42A3-BFFC-4A085916C02E}"/>
              </a:ext>
            </a:extLst>
          </p:cNvPr>
          <p:cNvSpPr txBox="1"/>
          <p:nvPr/>
        </p:nvSpPr>
        <p:spPr>
          <a:xfrm>
            <a:off x="266541" y="6094281"/>
            <a:ext cx="254214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वित्तीय व्यवस्था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2E568132-9D58-4440-BE10-247284E57B9F}"/>
              </a:ext>
            </a:extLst>
          </p:cNvPr>
          <p:cNvSpPr txBox="1"/>
          <p:nvPr/>
        </p:nvSpPr>
        <p:spPr>
          <a:xfrm>
            <a:off x="3008656" y="6093746"/>
            <a:ext cx="890737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सोधभर्नामा आधारित सहूलियतपूर्ण ऋण</a:t>
            </a:r>
            <a:endParaRPr lang="en-US" dirty="0">
              <a:cs typeface="Kalimati" panose="00000400000000000000" pitchFamily="2"/>
            </a:endParaRPr>
          </a:p>
        </p:txBody>
      </p:sp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67" y="73608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8458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7314BFD-EA10-429A-B5EB-E98B46455206}"/>
              </a:ext>
            </a:extLst>
          </p:cNvPr>
          <p:cNvSpPr txBox="1"/>
          <p:nvPr/>
        </p:nvSpPr>
        <p:spPr>
          <a:xfrm>
            <a:off x="323272" y="1315195"/>
            <a:ext cx="225287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आयोजनाको लक्ष्य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485A8A3-30AD-44F3-AD07-A7840D62BF75}"/>
              </a:ext>
            </a:extLst>
          </p:cNvPr>
          <p:cNvSpPr txBox="1"/>
          <p:nvPr/>
        </p:nvSpPr>
        <p:spPr>
          <a:xfrm>
            <a:off x="2795714" y="1315194"/>
            <a:ext cx="9091485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रोजगारका अवसरको सिर्जना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सीप तथा क्षमता अभिबृद्धि र रोजगार सेवाको विस्तार मार्फत युवाको लागि श्रम बजारको परिणाममा सुधार ल्याउने ।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DBD75EF-F575-4162-9D83-26D0906E8EA3}"/>
              </a:ext>
            </a:extLst>
          </p:cNvPr>
          <p:cNvSpPr txBox="1"/>
          <p:nvPr/>
        </p:nvSpPr>
        <p:spPr>
          <a:xfrm>
            <a:off x="323272" y="2248733"/>
            <a:ext cx="225287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आयोजनाको उद्देश्य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E6E178A-E5A0-4470-9A68-2C6981AA7575}"/>
              </a:ext>
            </a:extLst>
          </p:cNvPr>
          <p:cNvSpPr txBox="1"/>
          <p:nvPr/>
        </p:nvSpPr>
        <p:spPr>
          <a:xfrm>
            <a:off x="2795714" y="2258123"/>
            <a:ext cx="9091485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क</a:t>
            </a:r>
            <a:r>
              <a:rPr lang="en-US" dirty="0">
                <a:cs typeface="Kalimati" panose="00000400000000000000" pitchFamily="2"/>
              </a:rPr>
              <a:t>)</a:t>
            </a:r>
            <a:r>
              <a:rPr lang="ne-NP" dirty="0">
                <a:cs typeface="Kalimati" panose="00000400000000000000" pitchFamily="2"/>
              </a:rPr>
              <a:t>  रोजगारमूलक सेवा र सुविधा सम्बन्धी प्रणालीको विकास तथा विस्तार गरी लक्षित </a:t>
            </a:r>
          </a:p>
          <a:p>
            <a:r>
              <a:rPr lang="ne-NP" dirty="0">
                <a:cs typeface="Kalimati" panose="00000400000000000000" pitchFamily="2"/>
              </a:rPr>
              <a:t>     वर्गको पहुँच अभिबृद्धि गर्ने</a:t>
            </a:r>
            <a:r>
              <a:rPr lang="en-GB" dirty="0">
                <a:cs typeface="Kalimati" panose="00000400000000000000" pitchFamily="2"/>
              </a:rPr>
              <a:t>,</a:t>
            </a:r>
            <a:endParaRPr lang="ne-NP" dirty="0">
              <a:cs typeface="Kalimati" panose="00000400000000000000" pitchFamily="2"/>
            </a:endParaRPr>
          </a:p>
          <a:p>
            <a:endParaRPr lang="ne-NP" dirty="0">
              <a:cs typeface="Kalimati" panose="00000400000000000000" pitchFamily="2"/>
            </a:endParaRPr>
          </a:p>
          <a:p>
            <a:r>
              <a:rPr lang="en-US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ख</a:t>
            </a:r>
            <a:r>
              <a:rPr lang="en-US" dirty="0">
                <a:cs typeface="Kalimati" panose="00000400000000000000" pitchFamily="2"/>
              </a:rPr>
              <a:t>)</a:t>
            </a:r>
            <a:r>
              <a:rPr lang="ne-NP" dirty="0">
                <a:cs typeface="Kalimati" panose="00000400000000000000" pitchFamily="2"/>
              </a:rPr>
              <a:t>  अल्पकालिन रोजगारीका अवसर सिर्जना गर्ने</a:t>
            </a:r>
            <a:r>
              <a:rPr lang="en-GB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 र</a:t>
            </a:r>
          </a:p>
          <a:p>
            <a:endParaRPr lang="ne-NP" dirty="0">
              <a:cs typeface="Kalimati" panose="00000400000000000000" pitchFamily="2"/>
            </a:endParaRPr>
          </a:p>
          <a:p>
            <a:r>
              <a:rPr lang="en-US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ग</a:t>
            </a:r>
            <a:r>
              <a:rPr lang="en-US" dirty="0">
                <a:cs typeface="Kalimati" panose="00000400000000000000" pitchFamily="2"/>
              </a:rPr>
              <a:t>)</a:t>
            </a:r>
            <a:r>
              <a:rPr lang="ne-NP" dirty="0">
                <a:cs typeface="Kalimati" panose="00000400000000000000" pitchFamily="2"/>
              </a:rPr>
              <a:t>  रोजगार सेवाको प्रवर्द्धन मार्फत बेरोजगारी समस्यालाई न्यूनीकरण गर्ने ।</a:t>
            </a:r>
          </a:p>
          <a:p>
            <a:endParaRPr lang="en-US" dirty="0">
              <a:cs typeface="Kalimati" panose="00000400000000000000" pitchFamily="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A64E6B9-EC6E-41D1-9E5F-63A807A2ED89}"/>
              </a:ext>
            </a:extLst>
          </p:cNvPr>
          <p:cNvSpPr txBox="1"/>
          <p:nvPr/>
        </p:nvSpPr>
        <p:spPr>
          <a:xfrm>
            <a:off x="323272" y="4604990"/>
            <a:ext cx="225287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cs typeface="Kalimati" panose="00000400000000000000" pitchFamily="2"/>
              </a:rPr>
              <a:t>कार्यान्वयन 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E7355DCC-6FBA-4399-9A49-CF6441D31664}"/>
              </a:ext>
            </a:extLst>
          </p:cNvPr>
          <p:cNvSpPr txBox="1"/>
          <p:nvPr/>
        </p:nvSpPr>
        <p:spPr>
          <a:xfrm>
            <a:off x="2795714" y="4615679"/>
            <a:ext cx="9091485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आयोजना सञ्चालन तथा कार्यान्वयन संघ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प्रदेश र स्थानीय तहबाट संयुक्तरुपमा गरिने ।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2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7199" y="23998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आयोजनाको परिचय</a:t>
            </a:r>
            <a:endParaRPr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4" name="Picture 13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2" y="77985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731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29F1441-B7AA-4916-A674-C3C82F6F356F}"/>
              </a:ext>
            </a:extLst>
          </p:cNvPr>
          <p:cNvSpPr txBox="1"/>
          <p:nvPr/>
        </p:nvSpPr>
        <p:spPr>
          <a:xfrm>
            <a:off x="654782" y="1932511"/>
            <a:ext cx="1076136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२</a:t>
            </a:r>
            <a:r>
              <a:rPr lang="en-US" dirty="0">
                <a:cs typeface="Kalimati" panose="00000400000000000000" pitchFamily="2"/>
              </a:rPr>
              <a:t>. 	</a:t>
            </a:r>
            <a:r>
              <a:rPr lang="ne-NP" dirty="0">
                <a:cs typeface="Kalimati" panose="00000400000000000000" pitchFamily="2"/>
              </a:rPr>
              <a:t>प्रधानमन्त्री रोजगार कार्यक्रममा आवद्ध भई आयोजना सञ्चालन हुने ।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C1BC5A1-ECB8-4FAC-8D8E-1A0D4D06166B}"/>
              </a:ext>
            </a:extLst>
          </p:cNvPr>
          <p:cNvSpPr txBox="1"/>
          <p:nvPr/>
        </p:nvSpPr>
        <p:spPr>
          <a:xfrm>
            <a:off x="654782" y="2534536"/>
            <a:ext cx="1076136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३</a:t>
            </a:r>
            <a:r>
              <a:rPr lang="en-US" dirty="0">
                <a:cs typeface="Kalimati" panose="00000400000000000000" pitchFamily="2"/>
              </a:rPr>
              <a:t>. 	</a:t>
            </a:r>
            <a:r>
              <a:rPr lang="ne-NP" i="1" dirty="0">
                <a:cs typeface="Kalimati" panose="00000400000000000000" pitchFamily="2"/>
              </a:rPr>
              <a:t>रोजगार सेवा केन्द्र</a:t>
            </a:r>
            <a:r>
              <a:rPr lang="en-GB" i="1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मा थप जनशक्तिको व्यवस्था ।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ACEE027-BB36-4E41-93CA-6CD683200D8A}"/>
              </a:ext>
            </a:extLst>
          </p:cNvPr>
          <p:cNvSpPr txBox="1"/>
          <p:nvPr/>
        </p:nvSpPr>
        <p:spPr>
          <a:xfrm>
            <a:off x="654782" y="3108861"/>
            <a:ext cx="1076136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४</a:t>
            </a:r>
            <a:r>
              <a:rPr lang="en-US" dirty="0">
                <a:cs typeface="Kalimati" panose="00000400000000000000" pitchFamily="2"/>
              </a:rPr>
              <a:t>. 	</a:t>
            </a:r>
            <a:r>
              <a:rPr lang="ne-NP" dirty="0">
                <a:cs typeface="Kalimati" panose="00000400000000000000" pitchFamily="2"/>
              </a:rPr>
              <a:t>रोजगारमूलक सेवा विस्तार गरी ७५३ </a:t>
            </a:r>
            <a:r>
              <a:rPr lang="ne-NP" i="1" dirty="0">
                <a:cs typeface="Kalimati" panose="00000400000000000000" pitchFamily="2"/>
              </a:rPr>
              <a:t>रोजगार सेवा केन्द्र</a:t>
            </a:r>
            <a:r>
              <a:rPr lang="en-GB" i="1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बाट हुने सेवा प्रवाहमा स्तरोन्नती । 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6666F6F-AA84-47D6-A57E-8553AF457A20}"/>
              </a:ext>
            </a:extLst>
          </p:cNvPr>
          <p:cNvSpPr txBox="1"/>
          <p:nvPr/>
        </p:nvSpPr>
        <p:spPr>
          <a:xfrm>
            <a:off x="654782" y="3683176"/>
            <a:ext cx="1076136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५</a:t>
            </a:r>
            <a:r>
              <a:rPr lang="en-US" dirty="0">
                <a:cs typeface="Kalimati" panose="00000400000000000000" pitchFamily="2"/>
              </a:rPr>
              <a:t>. 	</a:t>
            </a:r>
            <a:r>
              <a:rPr lang="ne-NP" sz="1600" dirty="0">
                <a:cs typeface="Kalimati" panose="00000400000000000000" pitchFamily="2"/>
              </a:rPr>
              <a:t>हालको </a:t>
            </a:r>
            <a:r>
              <a:rPr lang="ne-NP" sz="1600" i="1" dirty="0">
                <a:cs typeface="Kalimati" panose="00000400000000000000" pitchFamily="2"/>
              </a:rPr>
              <a:t>रोजगार व्यवस्थापन सूचना प्रणाली</a:t>
            </a:r>
            <a:r>
              <a:rPr lang="en-GB" sz="1600" i="1" dirty="0">
                <a:cs typeface="Kalimati" panose="00000400000000000000" pitchFamily="2"/>
              </a:rPr>
              <a:t> </a:t>
            </a:r>
            <a:r>
              <a:rPr lang="ne-NP" sz="1600" dirty="0">
                <a:cs typeface="Kalimati" panose="00000400000000000000" pitchFamily="2"/>
              </a:rPr>
              <a:t>लाई स्तरोन्नती गरी राष्ट्रिय रोजगार सूचना व्यवस्थापन प्रणालीको निर्माण ।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AA9E158-63EE-49C0-ACF4-1D846003ADC0}"/>
              </a:ext>
            </a:extLst>
          </p:cNvPr>
          <p:cNvSpPr txBox="1"/>
          <p:nvPr/>
        </p:nvSpPr>
        <p:spPr>
          <a:xfrm>
            <a:off x="654782" y="4257501"/>
            <a:ext cx="1076136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६</a:t>
            </a:r>
            <a:r>
              <a:rPr lang="en-US" dirty="0">
                <a:cs typeface="Kalimati" panose="00000400000000000000" pitchFamily="2"/>
              </a:rPr>
              <a:t>.	</a:t>
            </a:r>
            <a:r>
              <a:rPr lang="ne-NP" dirty="0">
                <a:cs typeface="Kalimati" panose="00000400000000000000" pitchFamily="2"/>
              </a:rPr>
              <a:t>बेरोजगारको सीप विकास तथा क्षमता अभिबृद्धीका क्रियाकलापलाई सञ्चालन ।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9D611B4-22F9-4143-A24C-E8826DF8774C}"/>
              </a:ext>
            </a:extLst>
          </p:cNvPr>
          <p:cNvSpPr txBox="1"/>
          <p:nvPr/>
        </p:nvSpPr>
        <p:spPr>
          <a:xfrm>
            <a:off x="654782" y="4859531"/>
            <a:ext cx="1076136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७</a:t>
            </a:r>
            <a:r>
              <a:rPr lang="en-US" dirty="0">
                <a:cs typeface="Kalimati" panose="00000400000000000000" pitchFamily="2"/>
              </a:rPr>
              <a:t>. 	</a:t>
            </a:r>
            <a:r>
              <a:rPr lang="ne-NP" dirty="0">
                <a:cs typeface="Kalimati" panose="00000400000000000000" pitchFamily="2"/>
              </a:rPr>
              <a:t>तोकिएको स्थानीय तहमा महिला लक्षित </a:t>
            </a:r>
            <a:r>
              <a:rPr lang="ne-NP" i="1" dirty="0">
                <a:cs typeface="Kalimati" panose="00000400000000000000" pitchFamily="2"/>
              </a:rPr>
              <a:t>रोजगारीका लागि तयारी क्लव</a:t>
            </a:r>
            <a:r>
              <a:rPr lang="en-GB" i="1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को सञ्चालन गरिने ।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96D15D2-58F2-432E-9A0E-B1A2095F408C}"/>
              </a:ext>
            </a:extLst>
          </p:cNvPr>
          <p:cNvSpPr txBox="1"/>
          <p:nvPr/>
        </p:nvSpPr>
        <p:spPr>
          <a:xfrm>
            <a:off x="654782" y="5447701"/>
            <a:ext cx="1076136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८</a:t>
            </a:r>
            <a:r>
              <a:rPr lang="en-US" dirty="0">
                <a:cs typeface="Kalimati" panose="00000400000000000000" pitchFamily="2"/>
              </a:rPr>
              <a:t>. 	</a:t>
            </a:r>
            <a:r>
              <a:rPr lang="ne-NP" dirty="0">
                <a:cs typeface="Kalimati" panose="00000400000000000000" pitchFamily="2"/>
              </a:rPr>
              <a:t>गुनासो व्यवस्थापनलाई सुदृढिकरण गरिने ।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DFE664C-D012-4A2C-B385-53B64087348B}"/>
              </a:ext>
            </a:extLst>
          </p:cNvPr>
          <p:cNvSpPr txBox="1"/>
          <p:nvPr/>
        </p:nvSpPr>
        <p:spPr>
          <a:xfrm>
            <a:off x="654782" y="1300177"/>
            <a:ext cx="1076136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१</a:t>
            </a:r>
            <a:r>
              <a:rPr lang="en-US" dirty="0">
                <a:cs typeface="Kalimati" panose="00000400000000000000" pitchFamily="2"/>
              </a:rPr>
              <a:t>. 	</a:t>
            </a:r>
            <a:r>
              <a:rPr lang="ne-NP" dirty="0">
                <a:cs typeface="Kalimati" panose="00000400000000000000" pitchFamily="2"/>
              </a:rPr>
              <a:t>आन्तरिक रोजगारीका नीति</a:t>
            </a:r>
            <a:r>
              <a:rPr lang="en-US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 संरचना र कार्यक्रमलाई प्रभावकारी कार्यान्वयन गर्न सहयोग पुर्याउने ।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5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1266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नीतिगत / कार्यगत व्यवस्था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7" name="Picture 16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73" y="89795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140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F0DC07F-B743-4086-B888-357F4CF5D9AC}"/>
              </a:ext>
            </a:extLst>
          </p:cNvPr>
          <p:cNvSpPr txBox="1"/>
          <p:nvPr/>
        </p:nvSpPr>
        <p:spPr>
          <a:xfrm>
            <a:off x="7735379" y="1152963"/>
            <a:ext cx="4112497" cy="4001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e-NP" sz="2000" b="1" dirty="0">
                <a:solidFill>
                  <a:schemeClr val="bg1"/>
                </a:solidFill>
                <a:latin typeface="Calibri" pitchFamily="34" charset="0"/>
                <a:cs typeface="Kalimati" panose="00000400000000000000" pitchFamily="2"/>
              </a:rPr>
              <a:t>सहजिकरण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cs typeface="Kalimati" panose="00000400000000000000" pitchFamily="2"/>
            </a:endParaRPr>
          </a:p>
        </p:txBody>
      </p:sp>
      <p:pic>
        <p:nvPicPr>
          <p:cNvPr id="40" name="Graphic 39" descr="Arrow: Straight">
            <a:extLst>
              <a:ext uri="{FF2B5EF4-FFF2-40B4-BE49-F238E27FC236}">
                <a16:creationId xmlns:a16="http://schemas.microsoft.com/office/drawing/2014/main" xmlns="" id="{045F0FF6-699E-452C-9A84-933E91406F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9362873">
            <a:off x="6372824" y="2324260"/>
            <a:ext cx="1222689" cy="612000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E2A7997E-7BF1-40BE-A73B-0011576D8ADB}"/>
              </a:ext>
            </a:extLst>
          </p:cNvPr>
          <p:cNvGrpSpPr/>
          <p:nvPr/>
        </p:nvGrpSpPr>
        <p:grpSpPr>
          <a:xfrm>
            <a:off x="7743295" y="1735285"/>
            <a:ext cx="4104581" cy="756100"/>
            <a:chOff x="7816030" y="1417006"/>
            <a:chExt cx="3727804" cy="75610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07D33BF7-1844-4DC6-8D98-AEE8A71AB225}"/>
                </a:ext>
              </a:extLst>
            </p:cNvPr>
            <p:cNvSpPr txBox="1"/>
            <p:nvPr/>
          </p:nvSpPr>
          <p:spPr>
            <a:xfrm>
              <a:off x="7816030" y="1502039"/>
              <a:ext cx="123975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e-N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42852">
                      <a:lumMod val="50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उद्यमशिलताको विकास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42852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4351DDD3-7F60-453D-9FCB-C1CA53AF6B03}"/>
                </a:ext>
              </a:extLst>
            </p:cNvPr>
            <p:cNvSpPr txBox="1"/>
            <p:nvPr/>
          </p:nvSpPr>
          <p:spPr>
            <a:xfrm>
              <a:off x="9581672" y="1417006"/>
              <a:ext cx="196216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e-N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97FD5">
                      <a:lumMod val="75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व्यावसायिक योजना निर्माण तथा उद्यमशिलता विकास</a:t>
              </a:r>
              <a:endPara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297FD5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</p:txBody>
        </p:sp>
        <p:pic>
          <p:nvPicPr>
            <p:cNvPr id="48" name="Graphic 47" descr="Handshake">
              <a:extLst>
                <a:ext uri="{FF2B5EF4-FFF2-40B4-BE49-F238E27FC236}">
                  <a16:creationId xmlns:a16="http://schemas.microsoft.com/office/drawing/2014/main" xmlns="" id="{F0032462-08FC-4CEB-ADBE-12D3A51BB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9102476" y="1453074"/>
              <a:ext cx="406233" cy="403013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xmlns="" id="{E1F898E7-8B62-4B1B-891D-0CACFEBDCF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9164396" y="1731768"/>
              <a:ext cx="384873" cy="441338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ED878519-D7DA-437A-AB50-13F309315B37}"/>
              </a:ext>
            </a:extLst>
          </p:cNvPr>
          <p:cNvGrpSpPr/>
          <p:nvPr/>
        </p:nvGrpSpPr>
        <p:grpSpPr>
          <a:xfrm>
            <a:off x="7735379" y="3005683"/>
            <a:ext cx="4112497" cy="954107"/>
            <a:chOff x="7889889" y="2616732"/>
            <a:chExt cx="3957987" cy="954107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E186D76A-CD85-459A-A754-71D848DD62D4}"/>
                </a:ext>
              </a:extLst>
            </p:cNvPr>
            <p:cNvSpPr txBox="1"/>
            <p:nvPr/>
          </p:nvSpPr>
          <p:spPr>
            <a:xfrm>
              <a:off x="7889889" y="2691481"/>
              <a:ext cx="1092035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e-N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42852">
                      <a:lumMod val="50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सीप तथा क्षमता विकास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42852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DB8B9ACB-A5A7-44C6-9945-F1DB4710666D}"/>
                </a:ext>
              </a:extLst>
            </p:cNvPr>
            <p:cNvSpPr txBox="1"/>
            <p:nvPr/>
          </p:nvSpPr>
          <p:spPr>
            <a:xfrm>
              <a:off x="9581672" y="2616732"/>
              <a:ext cx="226620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e-N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97FD5">
                      <a:lumMod val="75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सरकार तथा विकास साझेदारहरुबाट सञ्चालित सीप तथा क्षमता विकासका क्रियाकलाप</a:t>
              </a:r>
              <a:endPara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297FD5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</p:txBody>
        </p:sp>
        <p:pic>
          <p:nvPicPr>
            <p:cNvPr id="54" name="Graphic 53" descr="Brain in head">
              <a:extLst>
                <a:ext uri="{FF2B5EF4-FFF2-40B4-BE49-F238E27FC236}">
                  <a16:creationId xmlns:a16="http://schemas.microsoft.com/office/drawing/2014/main" xmlns="" id="{A0FF45DB-6C32-4FB2-8BAC-D9C08D2A646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 flipH="1">
              <a:off x="8929192" y="2688273"/>
              <a:ext cx="408882" cy="412809"/>
            </a:xfrm>
            <a:prstGeom prst="rect">
              <a:avLst/>
            </a:prstGeom>
          </p:spPr>
        </p:pic>
        <p:pic>
          <p:nvPicPr>
            <p:cNvPr id="55" name="Graphic 54" descr="Saw blade">
              <a:extLst>
                <a:ext uri="{FF2B5EF4-FFF2-40B4-BE49-F238E27FC236}">
                  <a16:creationId xmlns:a16="http://schemas.microsoft.com/office/drawing/2014/main" xmlns="" id="{FAF3CD20-AFAB-4502-B945-2BB0DD66C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8951726" y="3161486"/>
              <a:ext cx="388361" cy="360131"/>
            </a:xfrm>
            <a:prstGeom prst="rect">
              <a:avLst/>
            </a:prstGeom>
          </p:spPr>
        </p:pic>
        <p:pic>
          <p:nvPicPr>
            <p:cNvPr id="56" name="Graphic 55" descr="Tools">
              <a:extLst>
                <a:ext uri="{FF2B5EF4-FFF2-40B4-BE49-F238E27FC236}">
                  <a16:creationId xmlns:a16="http://schemas.microsoft.com/office/drawing/2014/main" xmlns="" id="{79834C08-444E-4248-9F98-FA347E924C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9259865" y="2946013"/>
              <a:ext cx="289404" cy="310137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98F806CC-4501-4992-9530-3B4767679801}"/>
              </a:ext>
            </a:extLst>
          </p:cNvPr>
          <p:cNvGrpSpPr/>
          <p:nvPr/>
        </p:nvGrpSpPr>
        <p:grpSpPr>
          <a:xfrm>
            <a:off x="7735379" y="4585839"/>
            <a:ext cx="4112497" cy="765528"/>
            <a:chOff x="7855122" y="4156224"/>
            <a:chExt cx="3615749" cy="765528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4364ADC5-C80F-4A73-A69D-286D0C809750}"/>
                </a:ext>
              </a:extLst>
            </p:cNvPr>
            <p:cNvSpPr txBox="1"/>
            <p:nvPr/>
          </p:nvSpPr>
          <p:spPr>
            <a:xfrm>
              <a:off x="7855122" y="4172902"/>
              <a:ext cx="1161568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e-N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42852">
                      <a:lumMod val="50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आप्रवासन परामर्श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42852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69ACFF51-ADA1-4EAD-8D6F-FD2A630E8EDC}"/>
                </a:ext>
              </a:extLst>
            </p:cNvPr>
            <p:cNvSpPr txBox="1"/>
            <p:nvPr/>
          </p:nvSpPr>
          <p:spPr>
            <a:xfrm>
              <a:off x="9508709" y="4183088"/>
              <a:ext cx="196216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e-N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97FD5">
                      <a:lumMod val="75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सुरक्षित आप्रवासन</a:t>
              </a:r>
              <a:r>
                <a:rPr lang="ne-NP" sz="1400" b="1" dirty="0">
                  <a:solidFill>
                    <a:srgbClr val="297FD5">
                      <a:lumMod val="75000"/>
                    </a:srgbClr>
                  </a:solidFill>
                  <a:latin typeface="Calibri" pitchFamily="34" charset="0"/>
                  <a:cs typeface="Kalimati" panose="00000400000000000000" pitchFamily="2"/>
                </a:rPr>
                <a:t> तथा वैदेशिक रोजगारीमा परामर्श</a:t>
              </a:r>
              <a:endPara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297FD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Kalimati" panose="00000400000000000000" pitchFamily="2"/>
              </a:endParaRPr>
            </a:p>
          </p:txBody>
        </p:sp>
        <p:pic>
          <p:nvPicPr>
            <p:cNvPr id="60" name="Graphic 59" descr="Earth Globe Europe-Africa">
              <a:extLst>
                <a:ext uri="{FF2B5EF4-FFF2-40B4-BE49-F238E27FC236}">
                  <a16:creationId xmlns:a16="http://schemas.microsoft.com/office/drawing/2014/main" xmlns="" id="{F8CA94E2-7221-41AC-B2CF-90B032B2E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p:blipFill>
          <p:spPr>
            <a:xfrm>
              <a:off x="8981924" y="4424930"/>
              <a:ext cx="438111" cy="427090"/>
            </a:xfrm>
            <a:prstGeom prst="rect">
              <a:avLst/>
            </a:prstGeom>
          </p:spPr>
        </p:pic>
        <p:pic>
          <p:nvPicPr>
            <p:cNvPr id="61" name="Graphic 60" descr="Users">
              <a:extLst>
                <a:ext uri="{FF2B5EF4-FFF2-40B4-BE49-F238E27FC236}">
                  <a16:creationId xmlns:a16="http://schemas.microsoft.com/office/drawing/2014/main" xmlns="" id="{4A024F73-1DD5-4F29-B14A-32FE6DD1FD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8"/>
                </a:ext>
              </a:extLst>
            </a:blip>
            <a:stretch>
              <a:fillRect/>
            </a:stretch>
          </p:blipFill>
          <p:spPr>
            <a:xfrm>
              <a:off x="9031820" y="4156224"/>
              <a:ext cx="338317" cy="386353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A6D0E2F1-E6A7-43C2-B5DB-31A174C8AA34}"/>
              </a:ext>
            </a:extLst>
          </p:cNvPr>
          <p:cNvGrpSpPr/>
          <p:nvPr/>
        </p:nvGrpSpPr>
        <p:grpSpPr>
          <a:xfrm>
            <a:off x="2499372" y="5281635"/>
            <a:ext cx="3059452" cy="1146377"/>
            <a:chOff x="1520511" y="4091187"/>
            <a:chExt cx="3059452" cy="1146377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FC9C5961-439E-444F-B0C8-F011C5E6C3EB}"/>
                </a:ext>
              </a:extLst>
            </p:cNvPr>
            <p:cNvSpPr txBox="1"/>
            <p:nvPr/>
          </p:nvSpPr>
          <p:spPr>
            <a:xfrm>
              <a:off x="1520511" y="4622011"/>
              <a:ext cx="3059452" cy="61555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e-NP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Kalimati"/>
                  <a:cs typeface="Kalimati" panose="00000400000000000000" pitchFamily="2"/>
                </a:rPr>
                <a:t>रोजगार आकांक्षी</a:t>
              </a:r>
              <a:endPara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alimati"/>
                <a:cs typeface="Kalimati" panose="00000400000000000000" pitchFamily="2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Kalimati"/>
                  <a:cs typeface="Kalimati" panose="00000400000000000000" pitchFamily="2"/>
                </a:rPr>
                <a:t>(</a:t>
              </a:r>
              <a:r>
                <a:rPr kumimoji="0" lang="ne-NP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Kalimati"/>
                  <a:cs typeface="Kalimati" panose="00000400000000000000" pitchFamily="2"/>
                </a:rPr>
                <a:t>बेरोजगार तथा न्यून रोजगार युवा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Kalimati"/>
                  <a:cs typeface="Kalimati" panose="00000400000000000000" pitchFamily="2"/>
                </a:rPr>
                <a:t>)</a:t>
              </a:r>
              <a:r>
                <a:rPr kumimoji="0" lang="ne-NP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Kalimati"/>
                  <a:cs typeface="Kalimati" panose="00000400000000000000" pitchFamily="2"/>
                </a:rPr>
                <a:t> 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Kalimati"/>
                <a:cs typeface="Kalimati" panose="00000400000000000000" pitchFamily="2"/>
              </a:endParaRP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xmlns="" id="{A9BA0A89-F4D3-4AD4-9C60-8A4A54CE97EA}"/>
                </a:ext>
              </a:extLst>
            </p:cNvPr>
            <p:cNvGrpSpPr/>
            <p:nvPr/>
          </p:nvGrpSpPr>
          <p:grpSpPr>
            <a:xfrm>
              <a:off x="2621553" y="4091187"/>
              <a:ext cx="1012636" cy="555486"/>
              <a:chOff x="1966538" y="4203839"/>
              <a:chExt cx="1169453" cy="641509"/>
            </a:xfrm>
          </p:grpSpPr>
          <p:pic>
            <p:nvPicPr>
              <p:cNvPr id="65" name="Graphic 64" descr="User">
                <a:extLst>
                  <a:ext uri="{FF2B5EF4-FFF2-40B4-BE49-F238E27FC236}">
                    <a16:creationId xmlns:a16="http://schemas.microsoft.com/office/drawing/2014/main" xmlns="" id="{1057AE6A-EE03-4583-A30F-5178767048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0"/>
                  </a:ext>
                </a:extLst>
              </a:blip>
              <a:stretch>
                <a:fillRect/>
              </a:stretch>
            </p:blipFill>
            <p:spPr>
              <a:xfrm>
                <a:off x="2775991" y="4472804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66" name="Graphic 65" descr="User">
                <a:extLst>
                  <a:ext uri="{FF2B5EF4-FFF2-40B4-BE49-F238E27FC236}">
                    <a16:creationId xmlns:a16="http://schemas.microsoft.com/office/drawing/2014/main" xmlns="" id="{E1D17A04-9014-4135-8095-BB44545CB4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0"/>
                  </a:ext>
                </a:extLst>
              </a:blip>
              <a:stretch>
                <a:fillRect/>
              </a:stretch>
            </p:blipFill>
            <p:spPr>
              <a:xfrm>
                <a:off x="1966538" y="4471435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67" name="Graphic 66" descr="User">
                <a:extLst>
                  <a:ext uri="{FF2B5EF4-FFF2-40B4-BE49-F238E27FC236}">
                    <a16:creationId xmlns:a16="http://schemas.microsoft.com/office/drawing/2014/main" xmlns="" id="{64A5223A-3A10-49C4-8EDE-D6491503A6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0"/>
                  </a:ext>
                </a:extLst>
              </a:blip>
              <a:stretch>
                <a:fillRect/>
              </a:stretch>
            </p:blipFill>
            <p:spPr>
              <a:xfrm>
                <a:off x="2236196" y="447421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68" name="Graphic 67" descr="User">
                <a:extLst>
                  <a:ext uri="{FF2B5EF4-FFF2-40B4-BE49-F238E27FC236}">
                    <a16:creationId xmlns:a16="http://schemas.microsoft.com/office/drawing/2014/main" xmlns="" id="{F0BE9C72-30C9-4511-BEAE-5FB3C8B47C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0"/>
                  </a:ext>
                </a:extLst>
              </a:blip>
              <a:stretch>
                <a:fillRect/>
              </a:stretch>
            </p:blipFill>
            <p:spPr>
              <a:xfrm>
                <a:off x="2511292" y="4485348"/>
                <a:ext cx="360000" cy="360000"/>
              </a:xfrm>
              <a:prstGeom prst="rect">
                <a:avLst/>
              </a:prstGeom>
            </p:spPr>
          </p:pic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xmlns="" id="{00C288FB-3B39-4E12-8748-C20DE63B74BD}"/>
                  </a:ext>
                </a:extLst>
              </p:cNvPr>
              <p:cNvGrpSpPr/>
              <p:nvPr/>
            </p:nvGrpSpPr>
            <p:grpSpPr>
              <a:xfrm>
                <a:off x="2118920" y="4203839"/>
                <a:ext cx="856026" cy="365580"/>
                <a:chOff x="2133208" y="4246703"/>
                <a:chExt cx="856026" cy="365580"/>
              </a:xfrm>
            </p:grpSpPr>
            <p:pic>
              <p:nvPicPr>
                <p:cNvPr id="70" name="Graphic 69" descr="User">
                  <a:extLst>
                    <a:ext uri="{FF2B5EF4-FFF2-40B4-BE49-F238E27FC236}">
                      <a16:creationId xmlns:a16="http://schemas.microsoft.com/office/drawing/2014/main" xmlns="" id="{E053B4A9-4765-4AC8-95CE-1B53385F68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2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29234" y="4252283"/>
                  <a:ext cx="360000" cy="360000"/>
                </a:xfrm>
                <a:prstGeom prst="rect">
                  <a:avLst/>
                </a:prstGeom>
              </p:spPr>
            </p:pic>
            <p:pic>
              <p:nvPicPr>
                <p:cNvPr id="71" name="Graphic 70" descr="User">
                  <a:extLst>
                    <a:ext uri="{FF2B5EF4-FFF2-40B4-BE49-F238E27FC236}">
                      <a16:creationId xmlns:a16="http://schemas.microsoft.com/office/drawing/2014/main" xmlns="" id="{DA890D62-1CB1-4980-8A55-FEE01A2D91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2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33208" y="4251525"/>
                  <a:ext cx="360000" cy="360000"/>
                </a:xfrm>
                <a:prstGeom prst="rect">
                  <a:avLst/>
                </a:prstGeom>
              </p:spPr>
            </p:pic>
            <p:pic>
              <p:nvPicPr>
                <p:cNvPr id="72" name="Graphic 71" descr="User">
                  <a:extLst>
                    <a:ext uri="{FF2B5EF4-FFF2-40B4-BE49-F238E27FC236}">
                      <a16:creationId xmlns:a16="http://schemas.microsoft.com/office/drawing/2014/main" xmlns="" id="{370BA482-9CA4-4AB3-BDC8-D4B8DA31A9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2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82084" y="4246703"/>
                  <a:ext cx="360000" cy="36000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xmlns="" id="{51303362-54B2-4CBD-8C52-41137B784CFD}"/>
              </a:ext>
            </a:extLst>
          </p:cNvPr>
          <p:cNvGrpSpPr/>
          <p:nvPr/>
        </p:nvGrpSpPr>
        <p:grpSpPr>
          <a:xfrm>
            <a:off x="2782698" y="1337299"/>
            <a:ext cx="1772120" cy="1122003"/>
            <a:chOff x="2884079" y="1089565"/>
            <a:chExt cx="1772120" cy="1122003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CB90D4F0-09AE-49D4-A54A-2CE4A324A460}"/>
                </a:ext>
              </a:extLst>
            </p:cNvPr>
            <p:cNvSpPr txBox="1"/>
            <p:nvPr/>
          </p:nvSpPr>
          <p:spPr>
            <a:xfrm flipH="1">
              <a:off x="2884079" y="1626793"/>
              <a:ext cx="1772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e-NP" sz="1600" b="1" dirty="0">
                  <a:solidFill>
                    <a:srgbClr val="242852">
                      <a:lumMod val="50000"/>
                    </a:srgbClr>
                  </a:solidFill>
                  <a:latin typeface="Calibri" pitchFamily="34" charset="0"/>
                  <a:cs typeface="Kalimati" panose="00000400000000000000" pitchFamily="2"/>
                </a:rPr>
                <a:t>रोजगारीका लागि तयारी क्लव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42852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xmlns="" id="{5AEAA02B-1F6E-4DD1-9DFE-90EFEA986465}"/>
                </a:ext>
              </a:extLst>
            </p:cNvPr>
            <p:cNvGrpSpPr/>
            <p:nvPr/>
          </p:nvGrpSpPr>
          <p:grpSpPr>
            <a:xfrm>
              <a:off x="3361141" y="1089565"/>
              <a:ext cx="769338" cy="529773"/>
              <a:chOff x="3221197" y="1219983"/>
              <a:chExt cx="769338" cy="529773"/>
            </a:xfrm>
          </p:grpSpPr>
          <p:pic>
            <p:nvPicPr>
              <p:cNvPr id="76" name="Graphic 75" descr="Two Women">
                <a:extLst>
                  <a:ext uri="{FF2B5EF4-FFF2-40B4-BE49-F238E27FC236}">
                    <a16:creationId xmlns:a16="http://schemas.microsoft.com/office/drawing/2014/main" xmlns="" id="{0865AB19-7A16-4D29-9EB9-BEE9F1C644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2"/>
                  </a:ext>
                </a:extLst>
              </a:blip>
              <a:stretch>
                <a:fillRect/>
              </a:stretch>
            </p:blipFill>
            <p:spPr>
              <a:xfrm flipH="1">
                <a:off x="3538490" y="1224285"/>
                <a:ext cx="452045" cy="525471"/>
              </a:xfrm>
              <a:prstGeom prst="rect">
                <a:avLst/>
              </a:prstGeom>
            </p:spPr>
          </p:pic>
          <p:pic>
            <p:nvPicPr>
              <p:cNvPr id="77" name="Graphic 76" descr="Two Women">
                <a:extLst>
                  <a:ext uri="{FF2B5EF4-FFF2-40B4-BE49-F238E27FC236}">
                    <a16:creationId xmlns:a16="http://schemas.microsoft.com/office/drawing/2014/main" xmlns="" id="{2C7DEE44-4128-4A9C-A270-86C77D3B60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2"/>
                  </a:ext>
                </a:extLst>
              </a:blip>
              <a:stretch>
                <a:fillRect/>
              </a:stretch>
            </p:blipFill>
            <p:spPr>
              <a:xfrm flipH="1">
                <a:off x="3221197" y="1219983"/>
                <a:ext cx="452046" cy="525471"/>
              </a:xfrm>
              <a:prstGeom prst="rect">
                <a:avLst/>
              </a:prstGeom>
            </p:spPr>
          </p:pic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542A7D67-2B15-471F-99DD-D090ADCD6B74}"/>
              </a:ext>
            </a:extLst>
          </p:cNvPr>
          <p:cNvGrpSpPr/>
          <p:nvPr/>
        </p:nvGrpSpPr>
        <p:grpSpPr>
          <a:xfrm>
            <a:off x="1767878" y="2953393"/>
            <a:ext cx="1865620" cy="1058686"/>
            <a:chOff x="1769272" y="2266699"/>
            <a:chExt cx="1865620" cy="1058686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663CD67D-268C-463F-855F-969E09D9AEED}"/>
                </a:ext>
              </a:extLst>
            </p:cNvPr>
            <p:cNvSpPr txBox="1"/>
            <p:nvPr/>
          </p:nvSpPr>
          <p:spPr>
            <a:xfrm flipH="1">
              <a:off x="1769272" y="2986831"/>
              <a:ext cx="18656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e-NP" sz="1600" b="1" dirty="0">
                  <a:solidFill>
                    <a:srgbClr val="242852">
                      <a:lumMod val="50000"/>
                    </a:srgbClr>
                  </a:solidFill>
                  <a:latin typeface="Calibri" pitchFamily="34" charset="0"/>
                  <a:cs typeface="Kalimati" panose="00000400000000000000" pitchFamily="2"/>
                </a:rPr>
                <a:t>रोजगार सेवा 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42852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xmlns="" id="{AB865687-E8C2-40DC-9F3E-4A83DE1C6572}"/>
                </a:ext>
              </a:extLst>
            </p:cNvPr>
            <p:cNvGrpSpPr/>
            <p:nvPr/>
          </p:nvGrpSpPr>
          <p:grpSpPr>
            <a:xfrm flipH="1">
              <a:off x="1974069" y="2266699"/>
              <a:ext cx="1408547" cy="824474"/>
              <a:chOff x="3143461" y="4408112"/>
              <a:chExt cx="2164959" cy="1115230"/>
            </a:xfrm>
          </p:grpSpPr>
          <p:pic>
            <p:nvPicPr>
              <p:cNvPr id="81" name="Graphic 80" descr="Jack hammer">
                <a:extLst>
                  <a:ext uri="{FF2B5EF4-FFF2-40B4-BE49-F238E27FC236}">
                    <a16:creationId xmlns:a16="http://schemas.microsoft.com/office/drawing/2014/main" xmlns="" id="{9BEDBA21-E12E-4753-B0F2-12087FFAC6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4"/>
                  </a:ext>
                </a:extLst>
              </a:blip>
              <a:stretch>
                <a:fillRect/>
              </a:stretch>
            </p:blipFill>
            <p:spPr>
              <a:xfrm>
                <a:off x="4264616" y="4673759"/>
                <a:ext cx="641694" cy="641694"/>
              </a:xfrm>
              <a:prstGeom prst="rect">
                <a:avLst/>
              </a:prstGeom>
            </p:spPr>
          </p:pic>
          <p:pic>
            <p:nvPicPr>
              <p:cNvPr id="82" name="Graphic 81" descr="Traffic cone">
                <a:extLst>
                  <a:ext uri="{FF2B5EF4-FFF2-40B4-BE49-F238E27FC236}">
                    <a16:creationId xmlns:a16="http://schemas.microsoft.com/office/drawing/2014/main" xmlns="" id="{E62AB2DC-68FC-4183-8A31-D5E38F47FF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6"/>
                  </a:ext>
                </a:extLst>
              </a:blip>
              <a:stretch>
                <a:fillRect/>
              </a:stretch>
            </p:blipFill>
            <p:spPr>
              <a:xfrm>
                <a:off x="4666726" y="4670864"/>
                <a:ext cx="641694" cy="641694"/>
              </a:xfrm>
              <a:prstGeom prst="rect">
                <a:avLst/>
              </a:prstGeom>
            </p:spPr>
          </p:pic>
          <p:pic>
            <p:nvPicPr>
              <p:cNvPr id="83" name="Graphic 82" descr="Group">
                <a:extLst>
                  <a:ext uri="{FF2B5EF4-FFF2-40B4-BE49-F238E27FC236}">
                    <a16:creationId xmlns:a16="http://schemas.microsoft.com/office/drawing/2014/main" xmlns="" id="{C77A2B08-5EB5-40D5-9313-D4B367F286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28"/>
                  </a:ext>
                </a:extLst>
              </a:blip>
              <a:stretch>
                <a:fillRect/>
              </a:stretch>
            </p:blipFill>
            <p:spPr>
              <a:xfrm>
                <a:off x="3143461" y="4408112"/>
                <a:ext cx="1238672" cy="1115230"/>
              </a:xfrm>
              <a:prstGeom prst="rect">
                <a:avLst/>
              </a:prstGeom>
            </p:spPr>
          </p:pic>
        </p:grp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xmlns="" id="{95D01662-1CBF-4141-8EFF-C8122A8D3800}"/>
              </a:ext>
            </a:extLst>
          </p:cNvPr>
          <p:cNvGrpSpPr/>
          <p:nvPr/>
        </p:nvGrpSpPr>
        <p:grpSpPr>
          <a:xfrm>
            <a:off x="3861406" y="2713969"/>
            <a:ext cx="2182081" cy="2223514"/>
            <a:chOff x="3861406" y="2366450"/>
            <a:chExt cx="2182081" cy="2182081"/>
          </a:xfrm>
        </p:grpSpPr>
        <p:sp>
          <p:nvSpPr>
            <p:cNvPr id="85" name="Circle: Hollow 84">
              <a:extLst>
                <a:ext uri="{FF2B5EF4-FFF2-40B4-BE49-F238E27FC236}">
                  <a16:creationId xmlns:a16="http://schemas.microsoft.com/office/drawing/2014/main" xmlns="" id="{A525104E-425F-4949-A317-CEF2751608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61406" y="2366450"/>
              <a:ext cx="2182081" cy="2182081"/>
            </a:xfrm>
            <a:prstGeom prst="donut">
              <a:avLst>
                <a:gd name="adj" fmla="val 118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559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E9990F5C-9144-4D0D-9243-9E96E5E9F9CF}"/>
                </a:ext>
              </a:extLst>
            </p:cNvPr>
            <p:cNvSpPr txBox="1"/>
            <p:nvPr/>
          </p:nvSpPr>
          <p:spPr>
            <a:xfrm>
              <a:off x="4396784" y="3402525"/>
              <a:ext cx="1102693" cy="63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e-NP" b="1" i="0" u="none" strike="noStrike" kern="1200" cap="none" spc="0" normalizeH="0" baseline="0" noProof="0" dirty="0">
                  <a:ln>
                    <a:noFill/>
                  </a:ln>
                  <a:solidFill>
                    <a:srgbClr val="242852">
                      <a:lumMod val="50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रोजगार सेवा केन्द्र </a:t>
              </a:r>
            </a:p>
          </p:txBody>
        </p:sp>
        <p:pic>
          <p:nvPicPr>
            <p:cNvPr id="87" name="Graphic 86" descr="Home">
              <a:extLst>
                <a:ext uri="{FF2B5EF4-FFF2-40B4-BE49-F238E27FC236}">
                  <a16:creationId xmlns:a16="http://schemas.microsoft.com/office/drawing/2014/main" xmlns="" id="{3873F6CC-F89C-4539-AD36-CCCFAB38D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0"/>
                </a:ext>
              </a:extLst>
            </a:blip>
            <a:stretch>
              <a:fillRect/>
            </a:stretch>
          </p:blipFill>
          <p:spPr>
            <a:xfrm>
              <a:off x="4685754" y="2802303"/>
              <a:ext cx="551186" cy="551186"/>
            </a:xfrm>
            <a:prstGeom prst="rect">
              <a:avLst/>
            </a:prstGeom>
          </p:spPr>
        </p:pic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332A74C9-9F92-4BB4-B4D5-2F0A0343D073}"/>
              </a:ext>
            </a:extLst>
          </p:cNvPr>
          <p:cNvSpPr/>
          <p:nvPr/>
        </p:nvSpPr>
        <p:spPr>
          <a:xfrm rot="5231720">
            <a:off x="4031354" y="2935501"/>
            <a:ext cx="1833554" cy="1808010"/>
          </a:xfrm>
          <a:prstGeom prst="rect">
            <a:avLst/>
          </a:prstGeom>
          <a:noFill/>
        </p:spPr>
        <p:txBody>
          <a:bodyPr spcFirstLastPara="1" wrap="none" lIns="79178" tIns="39589" rIns="79178" bIns="39589" numCol="1">
            <a:prstTxWarp prst="textCircle">
              <a:avLst>
                <a:gd name="adj" fmla="val 1375924"/>
              </a:avLst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23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      </a:t>
            </a:r>
            <a:r>
              <a:rPr kumimoji="0" lang="ne-NP" b="1" i="0" u="none" strike="noStrike" kern="1200" cap="none" spc="23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दर्ता</a:t>
            </a:r>
            <a:r>
              <a:rPr kumimoji="0" lang="en-US" b="1" i="0" u="none" strike="noStrike" kern="1200" cap="none" spc="23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,   </a:t>
            </a:r>
            <a:r>
              <a:rPr kumimoji="0" lang="ne-NP" b="1" i="0" u="none" strike="noStrike" kern="1200" cap="none" spc="23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रोजगार सेवा</a:t>
            </a:r>
            <a:r>
              <a:rPr lang="en-US" b="1" spc="230" noProof="0" dirty="0">
                <a:ln w="0"/>
                <a:solidFill>
                  <a:prstClr val="black"/>
                </a:solidFill>
                <a:latin typeface="Calibri" pitchFamily="34" charset="0"/>
                <a:cs typeface="Kalimati" panose="00000400000000000000" pitchFamily="2"/>
              </a:rPr>
              <a:t>,</a:t>
            </a:r>
            <a:r>
              <a:rPr kumimoji="0" lang="en-US" b="1" i="0" u="none" strike="noStrike" kern="1200" cap="none" spc="23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   </a:t>
            </a:r>
            <a:r>
              <a:rPr kumimoji="0" lang="ne-NP" b="1" i="0" u="none" strike="noStrike" kern="1200" cap="none" spc="23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परामर्श</a:t>
            </a:r>
            <a:endParaRPr kumimoji="0" lang="en-US" b="1" i="0" u="none" strike="noStrike" kern="1200" cap="none" spc="23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 pitchFamily="34" charset="0"/>
              <a:cs typeface="Kalimati" panose="00000400000000000000" pitchFamily="2"/>
            </a:endParaRPr>
          </a:p>
        </p:txBody>
      </p:sp>
      <p:sp>
        <p:nvSpPr>
          <p:cNvPr id="89" name="Block Arc 88">
            <a:extLst>
              <a:ext uri="{FF2B5EF4-FFF2-40B4-BE49-F238E27FC236}">
                <a16:creationId xmlns:a16="http://schemas.microsoft.com/office/drawing/2014/main" xmlns="" id="{29A3D1B7-0A08-4A21-84AC-AA053B10900A}"/>
              </a:ext>
            </a:extLst>
          </p:cNvPr>
          <p:cNvSpPr/>
          <p:nvPr/>
        </p:nvSpPr>
        <p:spPr>
          <a:xfrm rot="5475410" flipH="1">
            <a:off x="3287328" y="2248355"/>
            <a:ext cx="3284409" cy="3312566"/>
          </a:xfrm>
          <a:prstGeom prst="blockArc">
            <a:avLst>
              <a:gd name="adj1" fmla="val 19628280"/>
              <a:gd name="adj2" fmla="val 410709"/>
              <a:gd name="adj3" fmla="val 11945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5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cs typeface="Kalimati" panose="00000400000000000000" pitchFamily="2"/>
            </a:endParaRPr>
          </a:p>
        </p:txBody>
      </p:sp>
      <p:sp>
        <p:nvSpPr>
          <p:cNvPr id="90" name="Block Arc 89">
            <a:extLst>
              <a:ext uri="{FF2B5EF4-FFF2-40B4-BE49-F238E27FC236}">
                <a16:creationId xmlns:a16="http://schemas.microsoft.com/office/drawing/2014/main" xmlns="" id="{AEA45EE5-81C8-4E47-9F96-D6ADEA158AE9}"/>
              </a:ext>
            </a:extLst>
          </p:cNvPr>
          <p:cNvSpPr/>
          <p:nvPr/>
        </p:nvSpPr>
        <p:spPr>
          <a:xfrm rot="16199008" flipH="1">
            <a:off x="3391414" y="2202936"/>
            <a:ext cx="3250244" cy="3349382"/>
          </a:xfrm>
          <a:prstGeom prst="blockArc">
            <a:avLst>
              <a:gd name="adj1" fmla="val 11571613"/>
              <a:gd name="adj2" fmla="val 13883725"/>
              <a:gd name="adj3" fmla="val 1212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5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cs typeface="Kalimati" panose="00000400000000000000" pitchFamily="2"/>
            </a:endParaRPr>
          </a:p>
        </p:txBody>
      </p:sp>
      <p:sp>
        <p:nvSpPr>
          <p:cNvPr id="91" name="Block Arc 90">
            <a:extLst>
              <a:ext uri="{FF2B5EF4-FFF2-40B4-BE49-F238E27FC236}">
                <a16:creationId xmlns:a16="http://schemas.microsoft.com/office/drawing/2014/main" xmlns="" id="{155C7C41-1FDE-44E4-BCF7-27EB1D5ED517}"/>
              </a:ext>
            </a:extLst>
          </p:cNvPr>
          <p:cNvSpPr/>
          <p:nvPr/>
        </p:nvSpPr>
        <p:spPr>
          <a:xfrm rot="15287010">
            <a:off x="3414947" y="2207494"/>
            <a:ext cx="3151330" cy="3233887"/>
          </a:xfrm>
          <a:prstGeom prst="blockArc">
            <a:avLst>
              <a:gd name="adj1" fmla="val 16597900"/>
              <a:gd name="adj2" fmla="val 19155679"/>
              <a:gd name="adj3" fmla="val 12382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5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cs typeface="Kalimati" panose="00000400000000000000" pitchFamily="2"/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E88F30C9-4245-4352-934A-8523D2204963}"/>
              </a:ext>
            </a:extLst>
          </p:cNvPr>
          <p:cNvGrpSpPr/>
          <p:nvPr/>
        </p:nvGrpSpPr>
        <p:grpSpPr>
          <a:xfrm>
            <a:off x="4747936" y="758410"/>
            <a:ext cx="2354800" cy="1589325"/>
            <a:chOff x="4320814" y="648428"/>
            <a:chExt cx="2467539" cy="1739924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0485D1B0-6AB4-4C59-A7C2-63A69B778F6C}"/>
                </a:ext>
              </a:extLst>
            </p:cNvPr>
            <p:cNvSpPr txBox="1"/>
            <p:nvPr/>
          </p:nvSpPr>
          <p:spPr>
            <a:xfrm>
              <a:off x="4320814" y="1209061"/>
              <a:ext cx="2467539" cy="1179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e-NP" sz="1600" b="1" dirty="0">
                  <a:solidFill>
                    <a:srgbClr val="242852">
                      <a:lumMod val="50000"/>
                    </a:srgbClr>
                  </a:solidFill>
                  <a:latin typeface="Calibri" pitchFamily="34" charset="0"/>
                  <a:cs typeface="Kalimati" panose="00000400000000000000" pitchFamily="2"/>
                </a:rPr>
                <a:t>सार्वजनिक तथा निजी क्षेत्रका रोजगारी</a:t>
              </a:r>
              <a:r>
                <a:rPr lang="en-US" sz="1600" b="1" dirty="0">
                  <a:solidFill>
                    <a:srgbClr val="242852">
                      <a:lumMod val="50000"/>
                    </a:srgbClr>
                  </a:solidFill>
                  <a:latin typeface="Calibri" pitchFamily="34" charset="0"/>
                  <a:cs typeface="Kalimati" panose="00000400000000000000" pitchFamily="2"/>
                </a:rPr>
                <a:t> </a:t>
              </a:r>
              <a:r>
                <a:rPr lang="ne-NP" sz="1600" b="1" dirty="0">
                  <a:solidFill>
                    <a:srgbClr val="242852">
                      <a:lumMod val="50000"/>
                    </a:srgbClr>
                  </a:solidFill>
                  <a:latin typeface="Calibri" pitchFamily="34" charset="0"/>
                  <a:cs typeface="Kalimati" panose="00000400000000000000" pitchFamily="2"/>
                </a:rPr>
                <a:t> क्रियाकलापको संयोजन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42852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42852">
                      <a:lumMod val="50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(</a:t>
              </a:r>
              <a:r>
                <a:rPr lang="ne-NP" sz="1600" b="1" dirty="0">
                  <a:solidFill>
                    <a:srgbClr val="242852">
                      <a:lumMod val="50000"/>
                    </a:srgbClr>
                  </a:solidFill>
                  <a:latin typeface="Calibri" pitchFamily="34" charset="0"/>
                  <a:cs typeface="Kalimati" panose="00000400000000000000" pitchFamily="2"/>
                </a:rPr>
                <a:t>रोजगार पोर्टल</a:t>
              </a: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42852">
                      <a:lumMod val="50000"/>
                    </a:srgbClr>
                  </a:solidFill>
                  <a:effectLst/>
                  <a:uLnTx/>
                  <a:uFillTx/>
                  <a:latin typeface="Calibri" pitchFamily="34" charset="0"/>
                  <a:cs typeface="Kalimati" panose="00000400000000000000" pitchFamily="2"/>
                </a:rPr>
                <a:t>)</a:t>
              </a:r>
            </a:p>
          </p:txBody>
        </p:sp>
        <p:pic>
          <p:nvPicPr>
            <p:cNvPr id="94" name="Graphic 93" descr="Users">
              <a:extLst>
                <a:ext uri="{FF2B5EF4-FFF2-40B4-BE49-F238E27FC236}">
                  <a16:creationId xmlns:a16="http://schemas.microsoft.com/office/drawing/2014/main" xmlns="" id="{A3E68C05-E1B9-49DB-BCEF-5DB8F249B8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2"/>
                </a:ext>
              </a:extLst>
            </a:blip>
            <a:stretch>
              <a:fillRect/>
            </a:stretch>
          </p:blipFill>
          <p:spPr>
            <a:xfrm>
              <a:off x="5226255" y="648428"/>
              <a:ext cx="656655" cy="648214"/>
            </a:xfrm>
            <a:prstGeom prst="rect">
              <a:avLst/>
            </a:prstGeom>
          </p:spPr>
        </p:pic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369E1481-76FD-4773-A9CA-CB8F54CF15C5}"/>
              </a:ext>
            </a:extLst>
          </p:cNvPr>
          <p:cNvSpPr txBox="1"/>
          <p:nvPr/>
        </p:nvSpPr>
        <p:spPr>
          <a:xfrm>
            <a:off x="431205" y="1448157"/>
            <a:ext cx="2001696" cy="1644610"/>
          </a:xfrm>
          <a:prstGeom prst="ellipse">
            <a:avLst/>
          </a:prstGeom>
          <a:solidFill>
            <a:srgbClr val="FFDA3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e-NP" sz="140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अति</a:t>
            </a:r>
            <a:r>
              <a:rPr kumimoji="0" lang="ne-NP" sz="1400" i="0" u="none" strike="noStrike" kern="1200" cap="none" spc="0" normalizeH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 विपन्न तथा जोखिममा रहेका </a:t>
            </a:r>
            <a:r>
              <a:rPr kumimoji="0" lang="ne-NP" sz="140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सूचिकृत बेरोजगारलाई १०० दिनको रोजगारी</a:t>
            </a:r>
            <a:endParaRPr kumimoji="0" lang="en-GB" sz="140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Calibri" pitchFamily="34" charset="0"/>
              <a:cs typeface="Kalimati" panose="00000400000000000000" pitchFamily="2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0A78BFC2-EF50-4160-9A0E-BD2FD459B4B0}"/>
              </a:ext>
            </a:extLst>
          </p:cNvPr>
          <p:cNvSpPr txBox="1"/>
          <p:nvPr/>
        </p:nvSpPr>
        <p:spPr>
          <a:xfrm>
            <a:off x="31547" y="3959790"/>
            <a:ext cx="1936513" cy="1341656"/>
          </a:xfrm>
          <a:prstGeom prst="ellipse">
            <a:avLst/>
          </a:prstGeom>
          <a:solidFill>
            <a:srgbClr val="FFDA3B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e-NP" sz="140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५० दिन सम्मको</a:t>
            </a:r>
            <a:r>
              <a:rPr kumimoji="0" lang="ne-NP" sz="1400" i="0" u="none" strike="noStrike" kern="1200" cap="none" spc="0" normalizeH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Calibri" pitchFamily="34" charset="0"/>
                <a:cs typeface="Kalimati" panose="00000400000000000000" pitchFamily="2"/>
              </a:rPr>
              <a:t> सीप तथा क्षमता विकासका क्रियाकलाप</a:t>
            </a:r>
            <a:endParaRPr kumimoji="0" lang="en-GB" sz="140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Calibri" pitchFamily="34" charset="0"/>
              <a:cs typeface="Kalimati" panose="00000400000000000000" pitchFamily="2"/>
            </a:endParaRPr>
          </a:p>
        </p:txBody>
      </p:sp>
      <p:cxnSp>
        <p:nvCxnSpPr>
          <p:cNvPr id="98" name="Curved Connector 26">
            <a:extLst>
              <a:ext uri="{FF2B5EF4-FFF2-40B4-BE49-F238E27FC236}">
                <a16:creationId xmlns:a16="http://schemas.microsoft.com/office/drawing/2014/main" xmlns="" id="{9025494E-059C-453C-B183-9C597647E898}"/>
              </a:ext>
            </a:extLst>
          </p:cNvPr>
          <p:cNvCxnSpPr/>
          <p:nvPr/>
        </p:nvCxnSpPr>
        <p:spPr>
          <a:xfrm>
            <a:off x="2273270" y="2653366"/>
            <a:ext cx="479061" cy="439401"/>
          </a:xfrm>
          <a:prstGeom prst="curvedConnector2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xmlns="" id="{8772BED3-002E-4C06-A89B-780B7061E013}"/>
              </a:ext>
            </a:extLst>
          </p:cNvPr>
          <p:cNvCxnSpPr/>
          <p:nvPr/>
        </p:nvCxnSpPr>
        <p:spPr>
          <a:xfrm flipH="1">
            <a:off x="1875844" y="4039962"/>
            <a:ext cx="261868" cy="173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71696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आयोजनाको समष्टिगत क्रियाकलाप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3"/>
            </a:endParaRPr>
          </a:p>
        </p:txBody>
      </p:sp>
      <p:pic>
        <p:nvPicPr>
          <p:cNvPr id="101" name="Picture 100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26" y="89795"/>
            <a:ext cx="1074127" cy="900000"/>
          </a:xfrm>
          <a:prstGeom prst="rect">
            <a:avLst/>
          </a:prstGeom>
        </p:spPr>
      </p:pic>
      <p:pic>
        <p:nvPicPr>
          <p:cNvPr id="103" name="Graphic 39" descr="Arrow: Straight">
            <a:extLst>
              <a:ext uri="{FF2B5EF4-FFF2-40B4-BE49-F238E27FC236}">
                <a16:creationId xmlns:a16="http://schemas.microsoft.com/office/drawing/2014/main" xmlns="" id="{045F0FF6-699E-452C-9A84-933E91406F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>
            <a:off x="6615496" y="3299429"/>
            <a:ext cx="1222689" cy="612000"/>
          </a:xfrm>
          <a:prstGeom prst="rect">
            <a:avLst/>
          </a:prstGeom>
        </p:spPr>
      </p:pic>
      <p:pic>
        <p:nvPicPr>
          <p:cNvPr id="104" name="Graphic 39" descr="Arrow: Straight">
            <a:extLst>
              <a:ext uri="{FF2B5EF4-FFF2-40B4-BE49-F238E27FC236}">
                <a16:creationId xmlns:a16="http://schemas.microsoft.com/office/drawing/2014/main" xmlns="" id="{045F0FF6-699E-452C-9A84-933E91406F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1848281">
            <a:off x="6372823" y="4295846"/>
            <a:ext cx="1222689" cy="612000"/>
          </a:xfrm>
          <a:prstGeom prst="rect">
            <a:avLst/>
          </a:prstGeom>
        </p:spPr>
      </p:pic>
      <p:pic>
        <p:nvPicPr>
          <p:cNvPr id="36" name="Graphic 35" descr="Arrow: Straight">
            <a:extLst>
              <a:ext uri="{FF2B5EF4-FFF2-40B4-BE49-F238E27FC236}">
                <a16:creationId xmlns:a16="http://schemas.microsoft.com/office/drawing/2014/main" xmlns="" id="{B2F9E89E-1291-45FA-8F2D-A8E1C9BF0457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574437">
            <a:off x="4038968" y="4754702"/>
            <a:ext cx="570514" cy="5503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160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25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25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25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250"/>
                            </p:stCondLst>
                            <p:childTnLst>
                              <p:par>
                                <p:cTn id="3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250"/>
                            </p:stCondLst>
                            <p:childTnLst>
                              <p:par>
                                <p:cTn id="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25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250"/>
                            </p:stCondLst>
                            <p:childTnLst>
                              <p:par>
                                <p:cTn id="4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25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250"/>
                            </p:stCondLst>
                            <p:childTnLst>
                              <p:par>
                                <p:cTn id="5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425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25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6250"/>
                            </p:stCondLst>
                            <p:childTnLst>
                              <p:par>
                                <p:cTn id="7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25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9250"/>
                            </p:stCondLst>
                            <p:childTnLst>
                              <p:par>
                                <p:cTn id="8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1250"/>
                            </p:stCondLst>
                            <p:childTnLst>
                              <p:par>
                                <p:cTn id="8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2250"/>
                            </p:stCondLst>
                            <p:childTnLst>
                              <p:par>
                                <p:cTn id="9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88" grpId="0"/>
      <p:bldP spid="89" grpId="0" animBg="1"/>
      <p:bldP spid="90" grpId="0" animBg="1"/>
      <p:bldP spid="91" grpId="0" animBg="1"/>
      <p:bldP spid="95" grpId="0" animBg="1"/>
      <p:bldP spid="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4444302" y="3789486"/>
            <a:ext cx="6479909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१० दिनसम्मको जीवन उपयोगी सीप विकास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४० दिनसम्मको कार्यस्थलमा आधारित सीपमूलक तालिम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(On-the-Job Training)</a:t>
            </a:r>
          </a:p>
          <a:p>
            <a:pPr lvl="1"/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   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(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कूल ५० दिनसम्मको दैनिक रकम भुक्तानी गर्न सकिने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)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72054" y="5220969"/>
            <a:ext cx="6445971" cy="110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सार्वजनिक तथा निजी क्षेत्रका रोजगारी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क्रियाकलापको संयोजन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NEMIS</a:t>
            </a:r>
            <a:r>
              <a:rPr lang="en-GB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 अन्य सरकारी व्यवस्थापन सूचना प्रणाली बीच सूचनाको आदानप्रदान हुन सक्ने गरी प्रणालीको विकास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आन्तरिक रोजगारी, दर्ता, वैदेशिक रोजगार, सामाजिक सुरक्षा सहित जानकारीको एकिकृत 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69E1481-76FD-4773-A9CA-CB8F54CF15C5}"/>
              </a:ext>
            </a:extLst>
          </p:cNvPr>
          <p:cNvSpPr txBox="1"/>
          <p:nvPr/>
        </p:nvSpPr>
        <p:spPr>
          <a:xfrm>
            <a:off x="1027476" y="1405708"/>
            <a:ext cx="2103120" cy="20990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ne-NP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सेवा </a:t>
            </a:r>
          </a:p>
          <a:p>
            <a:pPr lvl="0" algn="ctr"/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(रोजगार सूचना, समन्वय, श्रमिकको आपूर्ति, न्यूनतम रोजगारी र  निर्वाह भत्ता)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562745" y="3706424"/>
            <a:ext cx="1800000" cy="1800000"/>
            <a:chOff x="5196000" y="3028168"/>
            <a:chExt cx="1800000" cy="1800000"/>
          </a:xfrm>
        </p:grpSpPr>
        <p:grpSp>
          <p:nvGrpSpPr>
            <p:cNvPr id="15" name="Group 14"/>
            <p:cNvGrpSpPr/>
            <p:nvPr/>
          </p:nvGrpSpPr>
          <p:grpSpPr>
            <a:xfrm>
              <a:off x="5196000" y="3028168"/>
              <a:ext cx="1800000" cy="1800000"/>
              <a:chOff x="3979640" y="1240227"/>
              <a:chExt cx="4257397" cy="4255710"/>
            </a:xfrm>
          </p:grpSpPr>
          <p:sp>
            <p:nvSpPr>
              <p:cNvPr id="6" name="Shape 863">
                <a:extLst>
                  <a:ext uri="{FF2B5EF4-FFF2-40B4-BE49-F238E27FC236}">
                    <a16:creationId xmlns:a16="http://schemas.microsoft.com/office/drawing/2014/main" xmlns="" id="{521B0105-7AE6-4339-A20F-A55E2F732204}"/>
                  </a:ext>
                </a:extLst>
              </p:cNvPr>
              <p:cNvSpPr/>
              <p:nvPr/>
            </p:nvSpPr>
            <p:spPr>
              <a:xfrm>
                <a:off x="3979640" y="2002865"/>
                <a:ext cx="704808" cy="11844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354"/>
                    </a:moveTo>
                    <a:cubicBezTo>
                      <a:pt x="14566" y="8385"/>
                      <a:pt x="10008" y="14680"/>
                      <a:pt x="8886" y="21600"/>
                    </a:cubicBezTo>
                    <a:lnTo>
                      <a:pt x="0" y="21091"/>
                    </a:lnTo>
                    <a:cubicBezTo>
                      <a:pt x="0" y="21091"/>
                      <a:pt x="659" y="8184"/>
                      <a:pt x="14815" y="0"/>
                    </a:cubicBezTo>
                    <a:lnTo>
                      <a:pt x="21600" y="3354"/>
                    </a:lnTo>
                  </a:path>
                </a:pathLst>
              </a:custGeom>
              <a:solidFill>
                <a:srgbClr val="F8AD94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  <p:sp>
            <p:nvSpPr>
              <p:cNvPr id="7" name="Shape 864">
                <a:extLst>
                  <a:ext uri="{FF2B5EF4-FFF2-40B4-BE49-F238E27FC236}">
                    <a16:creationId xmlns:a16="http://schemas.microsoft.com/office/drawing/2014/main" xmlns="" id="{CC004EB2-9E70-4C61-9D19-F732479C46C1}"/>
                  </a:ext>
                </a:extLst>
              </p:cNvPr>
              <p:cNvSpPr/>
              <p:nvPr/>
            </p:nvSpPr>
            <p:spPr>
              <a:xfrm>
                <a:off x="3979640" y="3549588"/>
                <a:ext cx="702243" cy="11716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923" y="0"/>
                    </a:moveTo>
                    <a:cubicBezTo>
                      <a:pt x="10085" y="6871"/>
                      <a:pt x="14626" y="13099"/>
                      <a:pt x="21600" y="18127"/>
                    </a:cubicBezTo>
                    <a:lnTo>
                      <a:pt x="14591" y="21600"/>
                    </a:lnTo>
                    <a:cubicBezTo>
                      <a:pt x="14591" y="21600"/>
                      <a:pt x="1359" y="13528"/>
                      <a:pt x="0" y="547"/>
                    </a:cubicBezTo>
                    <a:lnTo>
                      <a:pt x="8923" y="0"/>
                    </a:lnTo>
                  </a:path>
                </a:pathLst>
              </a:custGeom>
              <a:solidFill>
                <a:srgbClr val="D16E83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  <p:sp>
            <p:nvSpPr>
              <p:cNvPr id="8" name="Shape 865">
                <a:extLst>
                  <a:ext uri="{FF2B5EF4-FFF2-40B4-BE49-F238E27FC236}">
                    <a16:creationId xmlns:a16="http://schemas.microsoft.com/office/drawing/2014/main" xmlns="" id="{918D9E02-DC01-4383-B5E4-B658821DE9FB}"/>
                  </a:ext>
                </a:extLst>
              </p:cNvPr>
              <p:cNvSpPr/>
              <p:nvPr/>
            </p:nvSpPr>
            <p:spPr>
              <a:xfrm>
                <a:off x="4741459" y="4783375"/>
                <a:ext cx="1184471" cy="712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20" extrusionOk="0">
                    <a:moveTo>
                      <a:pt x="3445" y="0"/>
                    </a:moveTo>
                    <a:cubicBezTo>
                      <a:pt x="8468" y="6790"/>
                      <a:pt x="14721" y="11242"/>
                      <a:pt x="21600" y="12264"/>
                    </a:cubicBezTo>
                    <a:lnTo>
                      <a:pt x="21059" y="21219"/>
                    </a:lnTo>
                    <a:cubicBezTo>
                      <a:pt x="21059" y="21219"/>
                      <a:pt x="10652" y="21600"/>
                      <a:pt x="0" y="6790"/>
                    </a:cubicBezTo>
                    <a:lnTo>
                      <a:pt x="3445" y="0"/>
                    </a:lnTo>
                  </a:path>
                </a:pathLst>
              </a:custGeom>
              <a:solidFill>
                <a:srgbClr val="F67A83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  <p:sp>
            <p:nvSpPr>
              <p:cNvPr id="9" name="Shape 866">
                <a:extLst>
                  <a:ext uri="{FF2B5EF4-FFF2-40B4-BE49-F238E27FC236}">
                    <a16:creationId xmlns:a16="http://schemas.microsoft.com/office/drawing/2014/main" xmlns="" id="{BC75B19B-3CDA-41EB-AC33-48196980108D}"/>
                  </a:ext>
                </a:extLst>
              </p:cNvPr>
              <p:cNvSpPr/>
              <p:nvPr/>
            </p:nvSpPr>
            <p:spPr>
              <a:xfrm>
                <a:off x="6262532" y="4791071"/>
                <a:ext cx="1184471" cy="6945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2663"/>
                    </a:moveTo>
                    <a:cubicBezTo>
                      <a:pt x="6920" y="11632"/>
                      <a:pt x="13247" y="7037"/>
                      <a:pt x="18310" y="0"/>
                    </a:cubicBezTo>
                    <a:lnTo>
                      <a:pt x="21600" y="6838"/>
                    </a:lnTo>
                    <a:cubicBezTo>
                      <a:pt x="13692" y="20623"/>
                      <a:pt x="456" y="21600"/>
                      <a:pt x="456" y="21600"/>
                    </a:cubicBezTo>
                    <a:lnTo>
                      <a:pt x="0" y="12663"/>
                    </a:lnTo>
                  </a:path>
                </a:pathLst>
              </a:custGeom>
              <a:solidFill>
                <a:srgbClr val="355C7D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  <p:sp>
            <p:nvSpPr>
              <p:cNvPr id="10" name="Shape 867">
                <a:extLst>
                  <a:ext uri="{FF2B5EF4-FFF2-40B4-BE49-F238E27FC236}">
                    <a16:creationId xmlns:a16="http://schemas.microsoft.com/office/drawing/2014/main" xmlns="" id="{1CDF3B4C-B244-4990-9963-FBE487F135FF}"/>
                  </a:ext>
                </a:extLst>
              </p:cNvPr>
              <p:cNvSpPr/>
              <p:nvPr/>
            </p:nvSpPr>
            <p:spPr>
              <a:xfrm>
                <a:off x="7516840" y="3549588"/>
                <a:ext cx="715068" cy="1184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626" y="0"/>
                    </a:moveTo>
                    <a:lnTo>
                      <a:pt x="21600" y="541"/>
                    </a:lnTo>
                    <a:cubicBezTo>
                      <a:pt x="21196" y="12655"/>
                      <a:pt x="6972" y="21600"/>
                      <a:pt x="6972" y="21600"/>
                    </a:cubicBezTo>
                    <a:lnTo>
                      <a:pt x="0" y="18071"/>
                    </a:lnTo>
                    <a:cubicBezTo>
                      <a:pt x="6937" y="13079"/>
                      <a:pt x="11485" y="6857"/>
                      <a:pt x="12626" y="0"/>
                    </a:cubicBezTo>
                  </a:path>
                </a:pathLst>
              </a:custGeom>
              <a:solidFill>
                <a:srgbClr val="F8AD94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  <p:sp>
            <p:nvSpPr>
              <p:cNvPr id="11" name="Shape 868">
                <a:extLst>
                  <a:ext uri="{FF2B5EF4-FFF2-40B4-BE49-F238E27FC236}">
                    <a16:creationId xmlns:a16="http://schemas.microsoft.com/office/drawing/2014/main" xmlns="" id="{32767F4D-10B5-4CE8-B003-7DD903E97414}"/>
                  </a:ext>
                </a:extLst>
              </p:cNvPr>
              <p:cNvSpPr/>
              <p:nvPr/>
            </p:nvSpPr>
            <p:spPr>
              <a:xfrm>
                <a:off x="7534795" y="2015690"/>
                <a:ext cx="702242" cy="1184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463" y="21600"/>
                    </a:moveTo>
                    <a:cubicBezTo>
                      <a:pt x="11444" y="14718"/>
                      <a:pt x="6902" y="8441"/>
                      <a:pt x="0" y="3383"/>
                    </a:cubicBezTo>
                    <a:lnTo>
                      <a:pt x="7009" y="0"/>
                    </a:lnTo>
                    <a:cubicBezTo>
                      <a:pt x="21493" y="9363"/>
                      <a:pt x="21600" y="21123"/>
                      <a:pt x="21600" y="21123"/>
                    </a:cubicBezTo>
                    <a:lnTo>
                      <a:pt x="12463" y="21600"/>
                    </a:lnTo>
                  </a:path>
                </a:pathLst>
              </a:custGeom>
              <a:solidFill>
                <a:srgbClr val="D16E83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  <p:sp>
            <p:nvSpPr>
              <p:cNvPr id="12" name="Shape 869">
                <a:extLst>
                  <a:ext uri="{FF2B5EF4-FFF2-40B4-BE49-F238E27FC236}">
                    <a16:creationId xmlns:a16="http://schemas.microsoft.com/office/drawing/2014/main" xmlns="" id="{48E20545-8F5A-459A-BDD9-04D81741A89B}"/>
                  </a:ext>
                </a:extLst>
              </p:cNvPr>
              <p:cNvSpPr/>
              <p:nvPr/>
            </p:nvSpPr>
            <p:spPr>
              <a:xfrm>
                <a:off x="6290747" y="1241046"/>
                <a:ext cx="1181906" cy="709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88" y="21600"/>
                    </a:moveTo>
                    <a:cubicBezTo>
                      <a:pt x="13170" y="14601"/>
                      <a:pt x="6878" y="9941"/>
                      <a:pt x="0" y="8789"/>
                    </a:cubicBezTo>
                    <a:lnTo>
                      <a:pt x="489" y="0"/>
                    </a:lnTo>
                    <a:cubicBezTo>
                      <a:pt x="14648" y="1949"/>
                      <a:pt x="21600" y="14743"/>
                      <a:pt x="21600" y="14743"/>
                    </a:cubicBezTo>
                    <a:lnTo>
                      <a:pt x="18188" y="21600"/>
                    </a:lnTo>
                  </a:path>
                </a:pathLst>
              </a:custGeom>
              <a:solidFill>
                <a:srgbClr val="F67A83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  <p:sp>
            <p:nvSpPr>
              <p:cNvPr id="13" name="Shape 870">
                <a:extLst>
                  <a:ext uri="{FF2B5EF4-FFF2-40B4-BE49-F238E27FC236}">
                    <a16:creationId xmlns:a16="http://schemas.microsoft.com/office/drawing/2014/main" xmlns="" id="{48A5E725-E02C-414A-BCC3-77A79AD7575A}"/>
                  </a:ext>
                </a:extLst>
              </p:cNvPr>
              <p:cNvSpPr/>
              <p:nvPr/>
            </p:nvSpPr>
            <p:spPr>
              <a:xfrm>
                <a:off x="4754284" y="1240227"/>
                <a:ext cx="1184472" cy="6979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46" extrusionOk="0">
                    <a:moveTo>
                      <a:pt x="21600" y="8877"/>
                    </a:moveTo>
                    <a:cubicBezTo>
                      <a:pt x="14690" y="9883"/>
                      <a:pt x="8405" y="14502"/>
                      <a:pt x="3317" y="21546"/>
                    </a:cubicBezTo>
                    <a:lnTo>
                      <a:pt x="0" y="14646"/>
                    </a:lnTo>
                    <a:cubicBezTo>
                      <a:pt x="9422" y="-54"/>
                      <a:pt x="21123" y="0"/>
                      <a:pt x="21123" y="0"/>
                    </a:cubicBezTo>
                    <a:lnTo>
                      <a:pt x="21600" y="8877"/>
                    </a:lnTo>
                  </a:path>
                </a:pathLst>
              </a:custGeom>
              <a:solidFill>
                <a:srgbClr val="355C7D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5341876" y="3209608"/>
              <a:ext cx="1508248" cy="1440000"/>
              <a:chOff x="5341876" y="2739182"/>
              <a:chExt cx="1508248" cy="1440000"/>
            </a:xfrm>
          </p:grpSpPr>
          <p:sp>
            <p:nvSpPr>
              <p:cNvPr id="14" name="Shape 1622">
                <a:extLst>
                  <a:ext uri="{FF2B5EF4-FFF2-40B4-BE49-F238E27FC236}">
                    <a16:creationId xmlns:a16="http://schemas.microsoft.com/office/drawing/2014/main" xmlns="" id="{724A3168-B838-4379-9358-AF787C4BD83F}"/>
                  </a:ext>
                </a:extLst>
              </p:cNvPr>
              <p:cNvSpPr/>
              <p:nvPr/>
            </p:nvSpPr>
            <p:spPr>
              <a:xfrm>
                <a:off x="5374153" y="2739182"/>
                <a:ext cx="1440000" cy="1440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21600"/>
                    </a:moveTo>
                    <a:cubicBezTo>
                      <a:pt x="4845" y="21600"/>
                      <a:pt x="0" y="16753"/>
                      <a:pt x="0" y="10797"/>
                    </a:cubicBezTo>
                    <a:cubicBezTo>
                      <a:pt x="0" y="4845"/>
                      <a:pt x="4845" y="0"/>
                      <a:pt x="10800" y="0"/>
                    </a:cubicBezTo>
                    <a:cubicBezTo>
                      <a:pt x="16753" y="0"/>
                      <a:pt x="21600" y="4845"/>
                      <a:pt x="21600" y="10797"/>
                    </a:cubicBezTo>
                    <a:cubicBezTo>
                      <a:pt x="21600" y="16753"/>
                      <a:pt x="16753" y="21600"/>
                      <a:pt x="10800" y="21600"/>
                    </a:cubicBezTo>
                    <a:close/>
                    <a:moveTo>
                      <a:pt x="10800" y="1020"/>
                    </a:moveTo>
                    <a:cubicBezTo>
                      <a:pt x="5408" y="1020"/>
                      <a:pt x="1020" y="5405"/>
                      <a:pt x="1020" y="10797"/>
                    </a:cubicBezTo>
                    <a:cubicBezTo>
                      <a:pt x="1020" y="16192"/>
                      <a:pt x="5405" y="20580"/>
                      <a:pt x="10800" y="20580"/>
                    </a:cubicBezTo>
                    <a:cubicBezTo>
                      <a:pt x="16192" y="20580"/>
                      <a:pt x="20580" y="16192"/>
                      <a:pt x="20580" y="10797"/>
                    </a:cubicBezTo>
                    <a:cubicBezTo>
                      <a:pt x="20580" y="5405"/>
                      <a:pt x="16192" y="1020"/>
                      <a:pt x="10800" y="1020"/>
                    </a:cubicBezTo>
                    <a:close/>
                  </a:path>
                </a:pathLst>
              </a:custGeom>
              <a:solidFill>
                <a:srgbClr val="F4764E"/>
              </a:solidFill>
              <a:ln w="3175">
                <a:miter lim="400000"/>
              </a:ln>
            </p:spPr>
            <p:txBody>
              <a:bodyPr lIns="59013" tIns="59013" rIns="59013" bIns="59013" anchor="ctr"/>
              <a:lstStyle/>
              <a:p>
                <a:pPr algn="l" defTabSz="590133">
                  <a:lnSpc>
                    <a:spcPct val="93000"/>
                  </a:lnSpc>
                  <a:defRPr sz="2200"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Kalimati"/>
                  <a:cs typeface="Kalimati" panose="00000400000000000000" pitchFamily="2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341876" y="3013055"/>
                <a:ext cx="1508248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ne-NP" sz="1600" b="1" dirty="0">
                    <a:solidFill>
                      <a:srgbClr val="BA3224"/>
                    </a:solidFill>
                    <a:latin typeface="Kalimati"/>
                    <a:cs typeface="Kalimati" panose="00000400000000000000" pitchFamily="2"/>
                  </a:rPr>
                  <a:t>प्रधानमन्त्री रोजगार </a:t>
                </a:r>
                <a:endParaRPr lang="en-GB" sz="1600" b="1" dirty="0">
                  <a:solidFill>
                    <a:srgbClr val="BA3224"/>
                  </a:solidFill>
                  <a:latin typeface="Kalimati"/>
                  <a:cs typeface="Kalimati" panose="00000400000000000000" pitchFamily="2"/>
                </a:endParaRPr>
              </a:p>
              <a:p>
                <a:pPr algn="ctr"/>
                <a:r>
                  <a:rPr lang="ne-NP" sz="1600" b="1" dirty="0">
                    <a:solidFill>
                      <a:srgbClr val="BA3224"/>
                    </a:solidFill>
                    <a:latin typeface="Kalimati"/>
                    <a:cs typeface="Kalimati" panose="00000400000000000000" pitchFamily="2"/>
                  </a:rPr>
                  <a:t>कार्यक्रम</a:t>
                </a:r>
                <a:endParaRPr lang="en-GB" sz="1600" b="1" dirty="0">
                  <a:solidFill>
                    <a:srgbClr val="BA3224"/>
                  </a:solidFill>
                  <a:latin typeface="Kalimati"/>
                  <a:cs typeface="Kalimati" panose="00000400000000000000" pitchFamily="2"/>
                </a:endParaRP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69E1481-76FD-4773-A9CA-CB8F54CF15C5}"/>
              </a:ext>
            </a:extLst>
          </p:cNvPr>
          <p:cNvSpPr txBox="1"/>
          <p:nvPr/>
        </p:nvSpPr>
        <p:spPr>
          <a:xfrm>
            <a:off x="2636461" y="3223796"/>
            <a:ext cx="2126344" cy="199084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बेरोजगार व्यक्तिको क्षमता बिकास 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    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algn="ctr"/>
            <a:r>
              <a:rPr lang="ne-N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(व्यावसायिक, सीपमूलक तथा स्वरोजगारमूलक तालिम एवम् अभिमुखीकरण)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  <a:sym typeface="Helvetica Ligh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69E1481-76FD-4773-A9CA-CB8F54CF15C5}"/>
              </a:ext>
            </a:extLst>
          </p:cNvPr>
          <p:cNvSpPr txBox="1"/>
          <p:nvPr/>
        </p:nvSpPr>
        <p:spPr>
          <a:xfrm>
            <a:off x="3571989" y="5023511"/>
            <a:ext cx="2507384" cy="18177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lang="ne-NP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रोजगारी सिर्जनाका लागि समन्वय तथा संयोजन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   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algn="ctr" defTabSz="914400">
              <a:defRPr/>
            </a:pP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(अन्तरतह र अन्तरनिकाय समन्वय, संयोजन, सञ्चार र नीतिगत सुधार)</a:t>
            </a:r>
            <a:endParaRPr lang="en-US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  <a:sym typeface="Helvetica Ligh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69E1481-76FD-4773-A9CA-CB8F54CF15C5}"/>
              </a:ext>
            </a:extLst>
          </p:cNvPr>
          <p:cNvSpPr txBox="1"/>
          <p:nvPr/>
        </p:nvSpPr>
        <p:spPr>
          <a:xfrm>
            <a:off x="2902285" y="1146208"/>
            <a:ext cx="2001696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सेवा केन्द्र बाट हुने सेवा प्रवाहमा स्तरोन्नती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16654" y="720846"/>
            <a:ext cx="6180196" cy="10926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थप जनशक्तिको व्यवस्था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सहित </a:t>
            </a:r>
            <a:r>
              <a:rPr lang="hi-IN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प्रवर्धन प्रणाली र सेवाको सुदृढीकरण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विनिमय सेवा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,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अन्य निकायले उपलव्ध गराउने सीप तथा क्षमता अभिबृद्धिका क्रियाकलापमा संलग्न गराउने</a:t>
            </a:r>
            <a:r>
              <a:rPr lang="en-GB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,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स्वरोजगारका लागि वित्तीय सेवाको जानकारी तथा सहजिकरण एवम् </a:t>
            </a:r>
            <a:r>
              <a:rPr lang="hi-IN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सुरक्षित आप्रवासन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सम्बन्धी सेवा</a:t>
            </a:r>
            <a:r>
              <a:rPr lang="en-GB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तथा </a:t>
            </a:r>
            <a:r>
              <a:rPr lang="hi-IN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परामर्श सेवा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तोकिएको स्थानीय तहमा महिला लक्षित ‘रोजगारीको लागि तयारी क्लव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  <a:cs typeface="Kalimati" panose="00000400000000000000" pitchFamily="2"/>
              </a:rPr>
              <a:t>’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सञ्चालन 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69E1481-76FD-4773-A9CA-CB8F54CF15C5}"/>
              </a:ext>
            </a:extLst>
          </p:cNvPr>
          <p:cNvSpPr txBox="1"/>
          <p:nvPr/>
        </p:nvSpPr>
        <p:spPr>
          <a:xfrm>
            <a:off x="3554741" y="2065598"/>
            <a:ext cx="2323758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व्यवस्थापन सूचना प्रणाली </a:t>
            </a:r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(EMIS)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मा स्तरोन्नती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206886" y="2065598"/>
            <a:ext cx="5189964" cy="5078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i-IN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वृहत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राष्ट्रिय रोजगार सूचना व्यवस्थापन प्रणाली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(NEMIS) </a:t>
            </a:r>
            <a:r>
              <a:rPr lang="hi-IN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को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निर्माण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ar-SA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एकिकृत </a:t>
            </a:r>
            <a:r>
              <a:rPr lang="hi-IN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पोर्टलको विकास</a:t>
            </a:r>
            <a:r>
              <a:rPr lang="en-GB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</a:p>
        </p:txBody>
      </p:sp>
      <p:cxnSp>
        <p:nvCxnSpPr>
          <p:cNvPr id="29" name="Curved Connector 26">
            <a:extLst>
              <a:ext uri="{FF2B5EF4-FFF2-40B4-BE49-F238E27FC236}">
                <a16:creationId xmlns:a16="http://schemas.microsoft.com/office/drawing/2014/main" xmlns="" id="{9025494E-059C-453C-B183-9C597647E898}"/>
              </a:ext>
            </a:extLst>
          </p:cNvPr>
          <p:cNvCxnSpPr/>
          <p:nvPr/>
        </p:nvCxnSpPr>
        <p:spPr>
          <a:xfrm rot="-1320000" flipH="1">
            <a:off x="1146093" y="3098090"/>
            <a:ext cx="479061" cy="439401"/>
          </a:xfrm>
          <a:prstGeom prst="curvedConnector2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Graphic 39" descr="Arrow: Straight">
            <a:extLst>
              <a:ext uri="{FF2B5EF4-FFF2-40B4-BE49-F238E27FC236}">
                <a16:creationId xmlns:a16="http://schemas.microsoft.com/office/drawing/2014/main" xmlns="" id="{045F0FF6-699E-452C-9A84-933E91406F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8779363">
            <a:off x="2506499" y="1367603"/>
            <a:ext cx="653880" cy="612000"/>
          </a:xfrm>
          <a:prstGeom prst="rect">
            <a:avLst/>
          </a:prstGeom>
        </p:spPr>
      </p:pic>
      <p:pic>
        <p:nvPicPr>
          <p:cNvPr id="40" name="Graphic 39" descr="Arrow: Straight">
            <a:extLst>
              <a:ext uri="{FF2B5EF4-FFF2-40B4-BE49-F238E27FC236}">
                <a16:creationId xmlns:a16="http://schemas.microsoft.com/office/drawing/2014/main" xmlns="" id="{045F0FF6-699E-452C-9A84-933E91406F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 flipV="1">
            <a:off x="3051321" y="2013508"/>
            <a:ext cx="653880" cy="6120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369E1481-76FD-4773-A9CA-CB8F54CF15C5}"/>
              </a:ext>
            </a:extLst>
          </p:cNvPr>
          <p:cNvSpPr txBox="1"/>
          <p:nvPr/>
        </p:nvSpPr>
        <p:spPr>
          <a:xfrm>
            <a:off x="3600926" y="2855403"/>
            <a:ext cx="2323758" cy="292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अल्पकालिन रोजगारीको सिर्जना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pic>
        <p:nvPicPr>
          <p:cNvPr id="43" name="Graphic 39" descr="Arrow: Straight">
            <a:extLst>
              <a:ext uri="{FF2B5EF4-FFF2-40B4-BE49-F238E27FC236}">
                <a16:creationId xmlns:a16="http://schemas.microsoft.com/office/drawing/2014/main" xmlns="" id="{045F0FF6-699E-452C-9A84-933E91406F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1314234" flipV="1">
            <a:off x="2980290" y="2603347"/>
            <a:ext cx="653880" cy="612000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6203387" y="2730397"/>
            <a:ext cx="5193464" cy="6924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सार्वजनिक पूर्वाधार मर्मत</a:t>
            </a:r>
            <a:r>
              <a:rPr lang="en-GB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,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संभार तथा सार्वजनिक सम्पत्तिमा सुधार वा तोकिए बमोजिमका सार्वजनिक सेवा प्रवाहका लागि </a:t>
            </a:r>
            <a:r>
              <a:rPr lang="en-GB" sz="1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प्रत्येक</a:t>
            </a:r>
            <a:r>
              <a:rPr lang="en-GB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स्थानीय तहमा थप १०० दिनको रोजगारीको </a:t>
            </a:r>
            <a:r>
              <a:rPr lang="en-GB" sz="1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अवसर</a:t>
            </a:r>
            <a:endParaRPr lang="en-GB" sz="13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cxnSp>
        <p:nvCxnSpPr>
          <p:cNvPr id="59" name="Curved Connector 26">
            <a:extLst>
              <a:ext uri="{FF2B5EF4-FFF2-40B4-BE49-F238E27FC236}">
                <a16:creationId xmlns:a16="http://schemas.microsoft.com/office/drawing/2014/main" xmlns="" id="{9025494E-059C-453C-B183-9C597647E898}"/>
              </a:ext>
            </a:extLst>
          </p:cNvPr>
          <p:cNvCxnSpPr/>
          <p:nvPr/>
        </p:nvCxnSpPr>
        <p:spPr>
          <a:xfrm rot="11400000">
            <a:off x="2398358" y="5055374"/>
            <a:ext cx="1440000" cy="439401"/>
          </a:xfrm>
          <a:prstGeom prst="curvedConnector2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xmlns="" id="{8772BED3-002E-4C06-A89B-780B7061E013}"/>
              </a:ext>
            </a:extLst>
          </p:cNvPr>
          <p:cNvCxnSpPr/>
          <p:nvPr/>
        </p:nvCxnSpPr>
        <p:spPr>
          <a:xfrm flipV="1">
            <a:off x="2286546" y="4143429"/>
            <a:ext cx="287039" cy="91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881573" y="1337143"/>
            <a:ext cx="360000" cy="0"/>
          </a:xfrm>
          <a:prstGeom prst="straightConnector1">
            <a:avLst/>
          </a:prstGeom>
          <a:ln w="1905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809320" y="2319508"/>
            <a:ext cx="360000" cy="0"/>
          </a:xfrm>
          <a:prstGeom prst="straightConnector1">
            <a:avLst/>
          </a:prstGeom>
          <a:ln w="1905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807033" y="3007568"/>
            <a:ext cx="360000" cy="0"/>
          </a:xfrm>
          <a:prstGeom prst="straightConnector1">
            <a:avLst/>
          </a:prstGeom>
          <a:ln w="1905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81898" y="183102"/>
            <a:ext cx="10440000" cy="42404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2400" dirty="0">
                <a:solidFill>
                  <a:schemeClr val="bg1"/>
                </a:solidFill>
                <a:cs typeface="Kalimati" panose="00000400000000000000" pitchFamily="2"/>
              </a:rPr>
              <a:t>आन्तरिक रोजगारी प्रवर्द्धनमा आयोजनाले गर्ने थप क्रियाकलाप</a:t>
            </a:r>
            <a:endParaRPr lang="en-US" sz="2400" dirty="0">
              <a:solidFill>
                <a:schemeClr val="bg1"/>
              </a:solidFill>
              <a:latin typeface="Preeti" pitchFamily="2" charset="0"/>
              <a:cs typeface="Kalimati" panose="00000400000000000000" pitchFamily="2"/>
              <a:sym typeface="Helvetica Light"/>
            </a:endParaRPr>
          </a:p>
        </p:txBody>
      </p:sp>
      <p:pic>
        <p:nvPicPr>
          <p:cNvPr id="77" name="Picture 76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26" y="13595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2572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25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25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25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25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65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500"/>
                            </p:stCondLst>
                            <p:childTnLst>
                              <p:par>
                                <p:cTn id="6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5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2750"/>
                            </p:stCondLst>
                            <p:childTnLst>
                              <p:par>
                                <p:cTn id="7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4750"/>
                            </p:stCondLst>
                            <p:childTnLst>
                              <p:par>
                                <p:cTn id="7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75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750"/>
                            </p:stCondLst>
                            <p:childTnLst>
                              <p:par>
                                <p:cTn id="8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9750"/>
                            </p:stCondLst>
                            <p:childTnLst>
                              <p:par>
                                <p:cTn id="9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8" grpId="0" animBg="1"/>
      <p:bldP spid="5" grpId="0" animBg="1"/>
      <p:bldP spid="18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42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5849743-B775-46ED-B55E-47146A845CA5}"/>
              </a:ext>
            </a:extLst>
          </p:cNvPr>
          <p:cNvGrpSpPr/>
          <p:nvPr/>
        </p:nvGrpSpPr>
        <p:grpSpPr>
          <a:xfrm>
            <a:off x="551343" y="1385743"/>
            <a:ext cx="5825095" cy="4570741"/>
            <a:chOff x="22543" y="1577242"/>
            <a:chExt cx="9966287" cy="4727132"/>
          </a:xfrm>
        </p:grpSpPr>
        <p:sp>
          <p:nvSpPr>
            <p:cNvPr id="11" name="object 6">
              <a:extLst>
                <a:ext uri="{FF2B5EF4-FFF2-40B4-BE49-F238E27FC236}">
                  <a16:creationId xmlns:a16="http://schemas.microsoft.com/office/drawing/2014/main" xmlns="" id="{D5B73F5F-2665-45AF-88AF-934C62F14968}"/>
                </a:ext>
              </a:extLst>
            </p:cNvPr>
            <p:cNvSpPr/>
            <p:nvPr/>
          </p:nvSpPr>
          <p:spPr>
            <a:xfrm>
              <a:off x="3154032" y="1986973"/>
              <a:ext cx="1197911" cy="1"/>
            </a:xfrm>
            <a:prstGeom prst="line">
              <a:avLst/>
            </a:prstGeom>
            <a:ln w="28574">
              <a:solidFill>
                <a:srgbClr val="CFD7E2"/>
              </a:solidFill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12" name="object 7">
              <a:extLst>
                <a:ext uri="{FF2B5EF4-FFF2-40B4-BE49-F238E27FC236}">
                  <a16:creationId xmlns:a16="http://schemas.microsoft.com/office/drawing/2014/main" xmlns="" id="{FAA7FB36-7B0D-4A4A-A489-0F41C58BF835}"/>
                </a:ext>
              </a:extLst>
            </p:cNvPr>
            <p:cNvSpPr/>
            <p:nvPr/>
          </p:nvSpPr>
          <p:spPr>
            <a:xfrm>
              <a:off x="3111815" y="1905675"/>
              <a:ext cx="84442" cy="162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21" y="0"/>
                  </a:moveTo>
                  <a:lnTo>
                    <a:pt x="5157" y="1543"/>
                  </a:lnTo>
                  <a:lnTo>
                    <a:pt x="1828" y="4801"/>
                  </a:lnTo>
                  <a:lnTo>
                    <a:pt x="123" y="9310"/>
                  </a:lnTo>
                  <a:lnTo>
                    <a:pt x="0" y="11011"/>
                  </a:lnTo>
                  <a:lnTo>
                    <a:pt x="146" y="12588"/>
                  </a:lnTo>
                  <a:lnTo>
                    <a:pt x="1862" y="16810"/>
                  </a:lnTo>
                  <a:lnTo>
                    <a:pt x="5247" y="19927"/>
                  </a:lnTo>
                  <a:lnTo>
                    <a:pt x="9985" y="21497"/>
                  </a:lnTo>
                  <a:lnTo>
                    <a:pt x="11810" y="21600"/>
                  </a:lnTo>
                  <a:lnTo>
                    <a:pt x="13418" y="21326"/>
                  </a:lnTo>
                  <a:lnTo>
                    <a:pt x="17627" y="19203"/>
                  </a:lnTo>
                  <a:lnTo>
                    <a:pt x="20523" y="15524"/>
                  </a:lnTo>
                  <a:lnTo>
                    <a:pt x="21600" y="10791"/>
                  </a:lnTo>
                  <a:lnTo>
                    <a:pt x="21594" y="10425"/>
                  </a:lnTo>
                  <a:lnTo>
                    <a:pt x="20460" y="5992"/>
                  </a:lnTo>
                  <a:lnTo>
                    <a:pt x="17566" y="2510"/>
                  </a:lnTo>
                  <a:lnTo>
                    <a:pt x="13203" y="413"/>
                  </a:lnTo>
                  <a:lnTo>
                    <a:pt x="9621" y="0"/>
                  </a:lnTo>
                  <a:close/>
                </a:path>
              </a:pathLst>
            </a:custGeom>
            <a:solidFill>
              <a:srgbClr val="F06B4B"/>
            </a:solidFill>
            <a:ln w="3175">
              <a:miter lim="400000"/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13" name="object 12">
              <a:extLst>
                <a:ext uri="{FF2B5EF4-FFF2-40B4-BE49-F238E27FC236}">
                  <a16:creationId xmlns:a16="http://schemas.microsoft.com/office/drawing/2014/main" xmlns="" id="{C6F53CAB-5320-4A07-B88D-400EDCCFB687}"/>
                </a:ext>
              </a:extLst>
            </p:cNvPr>
            <p:cNvSpPr/>
            <p:nvPr/>
          </p:nvSpPr>
          <p:spPr>
            <a:xfrm flipV="1">
              <a:off x="3413518" y="2702568"/>
              <a:ext cx="1037442" cy="1160068"/>
            </a:xfrm>
            <a:prstGeom prst="line">
              <a:avLst/>
            </a:prstGeom>
            <a:ln w="28574">
              <a:solidFill>
                <a:srgbClr val="CFD7E2"/>
              </a:solidFill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14" name="object 13">
              <a:extLst>
                <a:ext uri="{FF2B5EF4-FFF2-40B4-BE49-F238E27FC236}">
                  <a16:creationId xmlns:a16="http://schemas.microsoft.com/office/drawing/2014/main" xmlns="" id="{DAAC4232-EA8D-4563-8116-AC3940FE877D}"/>
                </a:ext>
              </a:extLst>
            </p:cNvPr>
            <p:cNvSpPr/>
            <p:nvPr/>
          </p:nvSpPr>
          <p:spPr>
            <a:xfrm>
              <a:off x="3371301" y="3781333"/>
              <a:ext cx="84442" cy="16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20" y="0"/>
                  </a:moveTo>
                  <a:lnTo>
                    <a:pt x="5157" y="1543"/>
                  </a:lnTo>
                  <a:lnTo>
                    <a:pt x="1828" y="4800"/>
                  </a:lnTo>
                  <a:lnTo>
                    <a:pt x="123" y="9310"/>
                  </a:lnTo>
                  <a:lnTo>
                    <a:pt x="0" y="11012"/>
                  </a:lnTo>
                  <a:lnTo>
                    <a:pt x="146" y="12589"/>
                  </a:lnTo>
                  <a:lnTo>
                    <a:pt x="1862" y="16811"/>
                  </a:lnTo>
                  <a:lnTo>
                    <a:pt x="5248" y="19927"/>
                  </a:lnTo>
                  <a:lnTo>
                    <a:pt x="9986" y="21497"/>
                  </a:lnTo>
                  <a:lnTo>
                    <a:pt x="11811" y="21600"/>
                  </a:lnTo>
                  <a:lnTo>
                    <a:pt x="13420" y="21326"/>
                  </a:lnTo>
                  <a:lnTo>
                    <a:pt x="17630" y="19203"/>
                  </a:lnTo>
                  <a:lnTo>
                    <a:pt x="20524" y="15524"/>
                  </a:lnTo>
                  <a:lnTo>
                    <a:pt x="21600" y="10791"/>
                  </a:lnTo>
                  <a:lnTo>
                    <a:pt x="21594" y="10424"/>
                  </a:lnTo>
                  <a:lnTo>
                    <a:pt x="20461" y="5990"/>
                  </a:lnTo>
                  <a:lnTo>
                    <a:pt x="17568" y="2508"/>
                  </a:lnTo>
                  <a:lnTo>
                    <a:pt x="13205" y="413"/>
                  </a:lnTo>
                  <a:lnTo>
                    <a:pt x="9620" y="0"/>
                  </a:lnTo>
                  <a:close/>
                </a:path>
              </a:pathLst>
            </a:custGeom>
            <a:solidFill>
              <a:srgbClr val="F06B4B"/>
            </a:solidFill>
            <a:ln w="3175">
              <a:miter lim="400000"/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15" name="object 17">
              <a:extLst>
                <a:ext uri="{FF2B5EF4-FFF2-40B4-BE49-F238E27FC236}">
                  <a16:creationId xmlns:a16="http://schemas.microsoft.com/office/drawing/2014/main" xmlns="" id="{61E9133A-3EB8-4E01-A077-D25C59EF6659}"/>
                </a:ext>
              </a:extLst>
            </p:cNvPr>
            <p:cNvSpPr/>
            <p:nvPr/>
          </p:nvSpPr>
          <p:spPr>
            <a:xfrm flipV="1">
              <a:off x="4122454" y="3226439"/>
              <a:ext cx="598963" cy="2009258"/>
            </a:xfrm>
            <a:prstGeom prst="line">
              <a:avLst/>
            </a:prstGeom>
            <a:ln w="28574">
              <a:solidFill>
                <a:srgbClr val="CFD7E2"/>
              </a:solidFill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16" name="object 18">
              <a:extLst>
                <a:ext uri="{FF2B5EF4-FFF2-40B4-BE49-F238E27FC236}">
                  <a16:creationId xmlns:a16="http://schemas.microsoft.com/office/drawing/2014/main" xmlns="" id="{0FB2F285-47A0-40B1-8FB3-9AF8BE9B6023}"/>
                </a:ext>
              </a:extLst>
            </p:cNvPr>
            <p:cNvSpPr/>
            <p:nvPr/>
          </p:nvSpPr>
          <p:spPr>
            <a:xfrm>
              <a:off x="4080238" y="5154397"/>
              <a:ext cx="84442" cy="16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20" y="0"/>
                  </a:moveTo>
                  <a:lnTo>
                    <a:pt x="5157" y="1544"/>
                  </a:lnTo>
                  <a:lnTo>
                    <a:pt x="1828" y="4802"/>
                  </a:lnTo>
                  <a:lnTo>
                    <a:pt x="123" y="9311"/>
                  </a:lnTo>
                  <a:lnTo>
                    <a:pt x="0" y="11012"/>
                  </a:lnTo>
                  <a:lnTo>
                    <a:pt x="146" y="12589"/>
                  </a:lnTo>
                  <a:lnTo>
                    <a:pt x="1862" y="16811"/>
                  </a:lnTo>
                  <a:lnTo>
                    <a:pt x="5248" y="19927"/>
                  </a:lnTo>
                  <a:lnTo>
                    <a:pt x="9986" y="21497"/>
                  </a:lnTo>
                  <a:lnTo>
                    <a:pt x="11811" y="21600"/>
                  </a:lnTo>
                  <a:lnTo>
                    <a:pt x="13420" y="21326"/>
                  </a:lnTo>
                  <a:lnTo>
                    <a:pt x="17630" y="19203"/>
                  </a:lnTo>
                  <a:lnTo>
                    <a:pt x="20524" y="15524"/>
                  </a:lnTo>
                  <a:lnTo>
                    <a:pt x="21600" y="10791"/>
                  </a:lnTo>
                  <a:lnTo>
                    <a:pt x="21594" y="10425"/>
                  </a:lnTo>
                  <a:lnTo>
                    <a:pt x="20461" y="5991"/>
                  </a:lnTo>
                  <a:lnTo>
                    <a:pt x="17568" y="2509"/>
                  </a:lnTo>
                  <a:lnTo>
                    <a:pt x="13205" y="413"/>
                  </a:lnTo>
                  <a:lnTo>
                    <a:pt x="9620" y="0"/>
                  </a:lnTo>
                  <a:close/>
                </a:path>
              </a:pathLst>
            </a:custGeom>
            <a:solidFill>
              <a:srgbClr val="F06B4B"/>
            </a:solidFill>
            <a:ln w="3175">
              <a:miter lim="400000"/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17" name="object 21">
              <a:extLst>
                <a:ext uri="{FF2B5EF4-FFF2-40B4-BE49-F238E27FC236}">
                  <a16:creationId xmlns:a16="http://schemas.microsoft.com/office/drawing/2014/main" xmlns="" id="{97514408-0BA1-4C59-A1C3-D1E69A63834D}"/>
                </a:ext>
              </a:extLst>
            </p:cNvPr>
            <p:cNvSpPr/>
            <p:nvPr/>
          </p:nvSpPr>
          <p:spPr>
            <a:xfrm flipV="1">
              <a:off x="5090889" y="3418160"/>
              <a:ext cx="1" cy="2320158"/>
            </a:xfrm>
            <a:prstGeom prst="line">
              <a:avLst/>
            </a:prstGeom>
            <a:ln w="28574">
              <a:solidFill>
                <a:srgbClr val="CFD7E2"/>
              </a:solidFill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18" name="object 22">
              <a:extLst>
                <a:ext uri="{FF2B5EF4-FFF2-40B4-BE49-F238E27FC236}">
                  <a16:creationId xmlns:a16="http://schemas.microsoft.com/office/drawing/2014/main" xmlns="" id="{243BF2FA-80DE-4D4A-AF70-B675BDF94468}"/>
                </a:ext>
              </a:extLst>
            </p:cNvPr>
            <p:cNvSpPr/>
            <p:nvPr/>
          </p:nvSpPr>
          <p:spPr>
            <a:xfrm>
              <a:off x="5048673" y="5657019"/>
              <a:ext cx="84442" cy="16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20" y="0"/>
                  </a:moveTo>
                  <a:lnTo>
                    <a:pt x="5157" y="1542"/>
                  </a:lnTo>
                  <a:lnTo>
                    <a:pt x="1828" y="4798"/>
                  </a:lnTo>
                  <a:lnTo>
                    <a:pt x="123" y="9309"/>
                  </a:lnTo>
                  <a:lnTo>
                    <a:pt x="0" y="11012"/>
                  </a:lnTo>
                  <a:lnTo>
                    <a:pt x="146" y="12587"/>
                  </a:lnTo>
                  <a:lnTo>
                    <a:pt x="1862" y="16808"/>
                  </a:lnTo>
                  <a:lnTo>
                    <a:pt x="5248" y="19925"/>
                  </a:lnTo>
                  <a:lnTo>
                    <a:pt x="9986" y="21497"/>
                  </a:lnTo>
                  <a:lnTo>
                    <a:pt x="11811" y="21600"/>
                  </a:lnTo>
                  <a:lnTo>
                    <a:pt x="13420" y="21325"/>
                  </a:lnTo>
                  <a:lnTo>
                    <a:pt x="17630" y="19201"/>
                  </a:lnTo>
                  <a:lnTo>
                    <a:pt x="20524" y="15521"/>
                  </a:lnTo>
                  <a:lnTo>
                    <a:pt x="21600" y="10791"/>
                  </a:lnTo>
                  <a:lnTo>
                    <a:pt x="21594" y="10425"/>
                  </a:lnTo>
                  <a:lnTo>
                    <a:pt x="20461" y="5989"/>
                  </a:lnTo>
                  <a:lnTo>
                    <a:pt x="17568" y="2507"/>
                  </a:lnTo>
                  <a:lnTo>
                    <a:pt x="13205" y="413"/>
                  </a:lnTo>
                  <a:lnTo>
                    <a:pt x="9620" y="0"/>
                  </a:lnTo>
                  <a:close/>
                </a:path>
              </a:pathLst>
            </a:custGeom>
            <a:solidFill>
              <a:srgbClr val="F06B4B"/>
            </a:solidFill>
            <a:ln w="3175">
              <a:miter lim="400000"/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19" name="object 27">
              <a:extLst>
                <a:ext uri="{FF2B5EF4-FFF2-40B4-BE49-F238E27FC236}">
                  <a16:creationId xmlns:a16="http://schemas.microsoft.com/office/drawing/2014/main" xmlns="" id="{94580477-1B6C-4DB8-8FAA-C039951308E4}"/>
                </a:ext>
              </a:extLst>
            </p:cNvPr>
            <p:cNvSpPr/>
            <p:nvPr/>
          </p:nvSpPr>
          <p:spPr>
            <a:xfrm flipH="1" flipV="1">
              <a:off x="5460363" y="3226439"/>
              <a:ext cx="598976" cy="2009258"/>
            </a:xfrm>
            <a:prstGeom prst="line">
              <a:avLst/>
            </a:prstGeom>
            <a:ln w="28574">
              <a:solidFill>
                <a:srgbClr val="CFD7E2"/>
              </a:solidFill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20" name="object 28">
              <a:extLst>
                <a:ext uri="{FF2B5EF4-FFF2-40B4-BE49-F238E27FC236}">
                  <a16:creationId xmlns:a16="http://schemas.microsoft.com/office/drawing/2014/main" xmlns="" id="{8533FB8B-CF74-4F8E-882E-389B9E614A25}"/>
                </a:ext>
              </a:extLst>
            </p:cNvPr>
            <p:cNvSpPr/>
            <p:nvPr/>
          </p:nvSpPr>
          <p:spPr>
            <a:xfrm>
              <a:off x="6017121" y="5154397"/>
              <a:ext cx="84442" cy="16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19" y="0"/>
                  </a:moveTo>
                  <a:lnTo>
                    <a:pt x="5154" y="1544"/>
                  </a:lnTo>
                  <a:lnTo>
                    <a:pt x="1826" y="4801"/>
                  </a:lnTo>
                  <a:lnTo>
                    <a:pt x="123" y="9310"/>
                  </a:lnTo>
                  <a:lnTo>
                    <a:pt x="0" y="11011"/>
                  </a:lnTo>
                  <a:lnTo>
                    <a:pt x="146" y="12588"/>
                  </a:lnTo>
                  <a:lnTo>
                    <a:pt x="1860" y="16811"/>
                  </a:lnTo>
                  <a:lnTo>
                    <a:pt x="5244" y="19927"/>
                  </a:lnTo>
                  <a:lnTo>
                    <a:pt x="9984" y="21497"/>
                  </a:lnTo>
                  <a:lnTo>
                    <a:pt x="11811" y="21600"/>
                  </a:lnTo>
                  <a:lnTo>
                    <a:pt x="13419" y="21326"/>
                  </a:lnTo>
                  <a:lnTo>
                    <a:pt x="17629" y="19203"/>
                  </a:lnTo>
                  <a:lnTo>
                    <a:pt x="20523" y="15524"/>
                  </a:lnTo>
                  <a:lnTo>
                    <a:pt x="21600" y="10791"/>
                  </a:lnTo>
                  <a:lnTo>
                    <a:pt x="21594" y="10424"/>
                  </a:lnTo>
                  <a:lnTo>
                    <a:pt x="20460" y="5991"/>
                  </a:lnTo>
                  <a:lnTo>
                    <a:pt x="17566" y="2509"/>
                  </a:lnTo>
                  <a:lnTo>
                    <a:pt x="13203" y="413"/>
                  </a:lnTo>
                  <a:lnTo>
                    <a:pt x="9619" y="0"/>
                  </a:lnTo>
                  <a:close/>
                </a:path>
              </a:pathLst>
            </a:custGeom>
            <a:solidFill>
              <a:srgbClr val="F06B4B"/>
            </a:solidFill>
            <a:ln w="3175">
              <a:miter lim="400000"/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21" name="object 38">
              <a:extLst>
                <a:ext uri="{FF2B5EF4-FFF2-40B4-BE49-F238E27FC236}">
                  <a16:creationId xmlns:a16="http://schemas.microsoft.com/office/drawing/2014/main" xmlns="" id="{4A00D68D-99EF-4D25-AE56-459304123EF0}"/>
                </a:ext>
              </a:extLst>
            </p:cNvPr>
            <p:cNvSpPr/>
            <p:nvPr/>
          </p:nvSpPr>
          <p:spPr>
            <a:xfrm flipH="1" flipV="1">
              <a:off x="5730847" y="2702568"/>
              <a:ext cx="1037443" cy="1160068"/>
            </a:xfrm>
            <a:prstGeom prst="line">
              <a:avLst/>
            </a:prstGeom>
            <a:ln w="28574">
              <a:solidFill>
                <a:srgbClr val="CFD7E2"/>
              </a:solidFill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22" name="object 39">
              <a:extLst>
                <a:ext uri="{FF2B5EF4-FFF2-40B4-BE49-F238E27FC236}">
                  <a16:creationId xmlns:a16="http://schemas.microsoft.com/office/drawing/2014/main" xmlns="" id="{A2D2A6F9-4F14-4E7D-8E9D-D635C5FC84BB}"/>
                </a:ext>
              </a:extLst>
            </p:cNvPr>
            <p:cNvSpPr/>
            <p:nvPr/>
          </p:nvSpPr>
          <p:spPr>
            <a:xfrm>
              <a:off x="6726072" y="3781333"/>
              <a:ext cx="84442" cy="16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20" y="0"/>
                  </a:moveTo>
                  <a:lnTo>
                    <a:pt x="5154" y="1543"/>
                  </a:lnTo>
                  <a:lnTo>
                    <a:pt x="1826" y="4800"/>
                  </a:lnTo>
                  <a:lnTo>
                    <a:pt x="123" y="9309"/>
                  </a:lnTo>
                  <a:lnTo>
                    <a:pt x="0" y="11011"/>
                  </a:lnTo>
                  <a:lnTo>
                    <a:pt x="146" y="12588"/>
                  </a:lnTo>
                  <a:lnTo>
                    <a:pt x="1860" y="16810"/>
                  </a:lnTo>
                  <a:lnTo>
                    <a:pt x="5244" y="19927"/>
                  </a:lnTo>
                  <a:lnTo>
                    <a:pt x="9984" y="21497"/>
                  </a:lnTo>
                  <a:lnTo>
                    <a:pt x="11810" y="21600"/>
                  </a:lnTo>
                  <a:lnTo>
                    <a:pt x="13418" y="21326"/>
                  </a:lnTo>
                  <a:lnTo>
                    <a:pt x="17627" y="19203"/>
                  </a:lnTo>
                  <a:lnTo>
                    <a:pt x="20523" y="15524"/>
                  </a:lnTo>
                  <a:lnTo>
                    <a:pt x="21600" y="10791"/>
                  </a:lnTo>
                  <a:lnTo>
                    <a:pt x="21594" y="10424"/>
                  </a:lnTo>
                  <a:lnTo>
                    <a:pt x="20459" y="5990"/>
                  </a:lnTo>
                  <a:lnTo>
                    <a:pt x="17565" y="2508"/>
                  </a:lnTo>
                  <a:lnTo>
                    <a:pt x="13202" y="413"/>
                  </a:lnTo>
                  <a:lnTo>
                    <a:pt x="9620" y="0"/>
                  </a:lnTo>
                  <a:close/>
                </a:path>
              </a:pathLst>
            </a:custGeom>
            <a:solidFill>
              <a:srgbClr val="F06B4B"/>
            </a:solidFill>
            <a:ln w="3175">
              <a:miter lim="400000"/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23" name="object 48">
              <a:extLst>
                <a:ext uri="{FF2B5EF4-FFF2-40B4-BE49-F238E27FC236}">
                  <a16:creationId xmlns:a16="http://schemas.microsoft.com/office/drawing/2014/main" xmlns="" id="{53147D2C-1DD3-4EEF-A453-A7FC9A10324B}"/>
                </a:ext>
              </a:extLst>
            </p:cNvPr>
            <p:cNvSpPr/>
            <p:nvPr/>
          </p:nvSpPr>
          <p:spPr>
            <a:xfrm flipH="1" flipV="1">
              <a:off x="5829823" y="1986973"/>
              <a:ext cx="1197952" cy="1"/>
            </a:xfrm>
            <a:prstGeom prst="line">
              <a:avLst/>
            </a:prstGeom>
            <a:ln w="28574">
              <a:solidFill>
                <a:srgbClr val="CFD7E2"/>
              </a:solidFill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24" name="object 49">
              <a:extLst>
                <a:ext uri="{FF2B5EF4-FFF2-40B4-BE49-F238E27FC236}">
                  <a16:creationId xmlns:a16="http://schemas.microsoft.com/office/drawing/2014/main" xmlns="" id="{EF72AC46-8987-4786-8507-9CCFC8048084}"/>
                </a:ext>
              </a:extLst>
            </p:cNvPr>
            <p:cNvSpPr/>
            <p:nvPr/>
          </p:nvSpPr>
          <p:spPr>
            <a:xfrm>
              <a:off x="6985557" y="1905675"/>
              <a:ext cx="84442" cy="162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20" y="0"/>
                  </a:moveTo>
                  <a:lnTo>
                    <a:pt x="5154" y="1543"/>
                  </a:lnTo>
                  <a:lnTo>
                    <a:pt x="1826" y="4801"/>
                  </a:lnTo>
                  <a:lnTo>
                    <a:pt x="123" y="9310"/>
                  </a:lnTo>
                  <a:lnTo>
                    <a:pt x="0" y="11011"/>
                  </a:lnTo>
                  <a:lnTo>
                    <a:pt x="146" y="12588"/>
                  </a:lnTo>
                  <a:lnTo>
                    <a:pt x="1860" y="16810"/>
                  </a:lnTo>
                  <a:lnTo>
                    <a:pt x="5244" y="19927"/>
                  </a:lnTo>
                  <a:lnTo>
                    <a:pt x="9984" y="21497"/>
                  </a:lnTo>
                  <a:lnTo>
                    <a:pt x="11810" y="21600"/>
                  </a:lnTo>
                  <a:lnTo>
                    <a:pt x="13418" y="21326"/>
                  </a:lnTo>
                  <a:lnTo>
                    <a:pt x="17627" y="19203"/>
                  </a:lnTo>
                  <a:lnTo>
                    <a:pt x="20523" y="15524"/>
                  </a:lnTo>
                  <a:lnTo>
                    <a:pt x="21600" y="10791"/>
                  </a:lnTo>
                  <a:lnTo>
                    <a:pt x="21594" y="10424"/>
                  </a:lnTo>
                  <a:lnTo>
                    <a:pt x="20459" y="5991"/>
                  </a:lnTo>
                  <a:lnTo>
                    <a:pt x="17565" y="2509"/>
                  </a:lnTo>
                  <a:lnTo>
                    <a:pt x="13202" y="413"/>
                  </a:lnTo>
                  <a:lnTo>
                    <a:pt x="9620" y="0"/>
                  </a:lnTo>
                  <a:close/>
                </a:path>
              </a:pathLst>
            </a:custGeom>
            <a:solidFill>
              <a:srgbClr val="F06B4B"/>
            </a:solidFill>
            <a:ln w="3175">
              <a:miter lim="400000"/>
            </a:ln>
          </p:spPr>
          <p:txBody>
            <a:bodyPr lIns="45719" rIns="45719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  <a:lvl2pPr marL="0" marR="0" indent="228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2pPr>
              <a:lvl3pPr marL="0" marR="0" indent="457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3pPr>
              <a:lvl4pPr marL="0" marR="0" indent="685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4pPr>
              <a:lvl5pPr marL="0" marR="0" indent="9144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5pPr>
              <a:lvl6pPr marL="0" marR="0" indent="11430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6pPr>
              <a:lvl7pPr marL="0" marR="0" indent="13716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7pPr>
              <a:lvl8pPr marL="0" marR="0" indent="16002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8pPr>
              <a:lvl9pPr marL="0" marR="0" indent="182880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Light"/>
                  <a:ea typeface="Helvetica Light"/>
                  <a:cs typeface="Helvetica Light"/>
                  <a:sym typeface="Helvetica Light"/>
                </a:defRPr>
              </a:lvl9pPr>
            </a:lstStyle>
            <a:p>
              <a:pPr algn="l"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 sz="1400" b="1" dirty="0">
                <a:latin typeface="+mn-lt"/>
                <a:cs typeface="Kalimati" panose="00000400000000000000" pitchFamily="2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DAF24E71-FB28-46AC-9371-5F03E7DD2DD4}"/>
                </a:ext>
              </a:extLst>
            </p:cNvPr>
            <p:cNvSpPr/>
            <p:nvPr/>
          </p:nvSpPr>
          <p:spPr>
            <a:xfrm>
              <a:off x="3632053" y="1577242"/>
              <a:ext cx="2859347" cy="1478395"/>
            </a:xfrm>
            <a:prstGeom prst="ellipse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3175" cap="flat">
              <a:noFill/>
              <a:miter lim="400000"/>
            </a:ln>
            <a:effectLst>
              <a:outerShdw blurRad="12700" dist="127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27093" tIns="27093" rIns="27093" bIns="27093" numCol="1" spcCol="38100" rtlCol="0" anchor="ctr">
              <a:spAutoFit/>
            </a:bodyPr>
            <a:lstStyle/>
            <a:p>
              <a:pPr marL="0" marR="0" indent="0" algn="ctr" defTabSz="58702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ne-NP" sz="2000" b="1" dirty="0">
                  <a:solidFill>
                    <a:srgbClr val="FFFFFF"/>
                  </a:solidFill>
                  <a:latin typeface="Arial "/>
                  <a:cs typeface="Kalimati" panose="00000400000000000000" pitchFamily="2"/>
                </a:rPr>
                <a:t>पूर्वाधारको मर्मत तथा सम्भार</a:t>
              </a:r>
              <a:endParaRPr kumimoji="0" lang="en-US" sz="20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 "/>
                <a:cs typeface="Kalimati" panose="00000400000000000000" pitchFamily="2"/>
                <a:sym typeface="Helvetica Light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48ED6272-30D8-455B-9373-65EB1671DD2D}"/>
                </a:ext>
              </a:extLst>
            </p:cNvPr>
            <p:cNvSpPr txBox="1"/>
            <p:nvPr/>
          </p:nvSpPr>
          <p:spPr>
            <a:xfrm>
              <a:off x="22543" y="1790836"/>
              <a:ext cx="3629202" cy="60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hindiNumPeriod"/>
              </a:pPr>
              <a:r>
                <a:rPr lang="ne-NP" sz="1600" b="1" dirty="0">
                  <a:cs typeface="Kalimati" panose="00000400000000000000" pitchFamily="2"/>
                </a:rPr>
                <a:t>सडक मर्मत </a:t>
              </a:r>
            </a:p>
            <a:p>
              <a:r>
                <a:rPr lang="ne-NP" sz="1600" b="1" dirty="0">
                  <a:cs typeface="Kalimati" panose="00000400000000000000" pitchFamily="2"/>
                </a:rPr>
                <a:t>    तथा सम्भार</a:t>
              </a:r>
              <a:endParaRPr lang="en-US" sz="1600" b="1" dirty="0">
                <a:cs typeface="Kalimati" panose="00000400000000000000" pitchFamily="2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E1FEDCFC-7875-4726-AB6D-F16B27FE0906}"/>
                </a:ext>
              </a:extLst>
            </p:cNvPr>
            <p:cNvSpPr txBox="1"/>
            <p:nvPr/>
          </p:nvSpPr>
          <p:spPr>
            <a:xfrm>
              <a:off x="815477" y="3968633"/>
              <a:ext cx="3088369" cy="35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e-NP" sz="1600" b="1" dirty="0">
                  <a:cs typeface="Kalimati" panose="00000400000000000000" pitchFamily="2"/>
                </a:rPr>
                <a:t>३. ग्रामिण खानेपानी</a:t>
              </a:r>
              <a:endParaRPr lang="en-US" sz="1600" b="1" dirty="0">
                <a:cs typeface="Kalimati" panose="00000400000000000000" pitchFamily="2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8A27913A-678E-4DE5-AD9E-537B7DB4F7AB}"/>
                </a:ext>
              </a:extLst>
            </p:cNvPr>
            <p:cNvSpPr txBox="1"/>
            <p:nvPr/>
          </p:nvSpPr>
          <p:spPr>
            <a:xfrm>
              <a:off x="6810514" y="3910235"/>
              <a:ext cx="2741991" cy="60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e-NP" sz="1600" b="1" dirty="0">
                  <a:cs typeface="Kalimati" panose="00000400000000000000" pitchFamily="2"/>
                </a:rPr>
                <a:t>४. स्वास्थ्य पूर्वाधार</a:t>
              </a:r>
              <a:endParaRPr lang="en-US" sz="1600" b="1" dirty="0">
                <a:cs typeface="Kalimati" panose="00000400000000000000" pitchFamily="2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8DED3A06-F578-40BE-AB72-2AA5A4914300}"/>
                </a:ext>
              </a:extLst>
            </p:cNvPr>
            <p:cNvSpPr txBox="1"/>
            <p:nvPr/>
          </p:nvSpPr>
          <p:spPr>
            <a:xfrm>
              <a:off x="7143407" y="1826382"/>
              <a:ext cx="2845423" cy="60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e-NP" sz="1600" b="1" dirty="0">
                  <a:cs typeface="Kalimati" panose="00000400000000000000" pitchFamily="2"/>
                </a:rPr>
                <a:t>२.  कृषि तथा सिंचाइ</a:t>
              </a:r>
              <a:endParaRPr lang="en-US" sz="1600" b="1" dirty="0">
                <a:cs typeface="Kalimati" panose="00000400000000000000" pitchFamily="2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9725D3E-1860-48BF-8F15-1E76B1CFEB10}"/>
                </a:ext>
              </a:extLst>
            </p:cNvPr>
            <p:cNvSpPr txBox="1"/>
            <p:nvPr/>
          </p:nvSpPr>
          <p:spPr>
            <a:xfrm>
              <a:off x="2826037" y="5380635"/>
              <a:ext cx="1895381" cy="35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e-NP" sz="1600" b="1" dirty="0">
                  <a:cs typeface="Kalimati" panose="00000400000000000000" pitchFamily="2"/>
                </a:rPr>
                <a:t>५. शिक्षा </a:t>
              </a:r>
              <a:endParaRPr lang="en-US" sz="1600" b="1" dirty="0">
                <a:cs typeface="Kalimati" panose="00000400000000000000" pitchFamily="2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9F730EE9-647E-46ED-B6E7-E7919119DB49}"/>
                </a:ext>
              </a:extLst>
            </p:cNvPr>
            <p:cNvSpPr txBox="1"/>
            <p:nvPr/>
          </p:nvSpPr>
          <p:spPr>
            <a:xfrm>
              <a:off x="4351944" y="5954236"/>
              <a:ext cx="1717359" cy="35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e-NP" sz="1600" b="1" dirty="0">
                  <a:cs typeface="Kalimati" panose="00000400000000000000" pitchFamily="2"/>
                </a:rPr>
                <a:t>७. पर्यटन</a:t>
              </a:r>
              <a:endParaRPr lang="en-US" sz="1600" b="1" dirty="0">
                <a:cs typeface="Kalimati" panose="00000400000000000000" pitchFamily="2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801022E4-D531-4DB8-B808-D3C832FEFB8B}"/>
                </a:ext>
              </a:extLst>
            </p:cNvPr>
            <p:cNvSpPr txBox="1"/>
            <p:nvPr/>
          </p:nvSpPr>
          <p:spPr>
            <a:xfrm>
              <a:off x="6101562" y="5380635"/>
              <a:ext cx="2602129" cy="60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e-NP" sz="1600" b="1" dirty="0">
                  <a:cs typeface="Kalimati" panose="00000400000000000000" pitchFamily="2"/>
                </a:rPr>
                <a:t>६. बन तथा जलाधार</a:t>
              </a:r>
              <a:endParaRPr lang="en-US" sz="1600" b="1" dirty="0">
                <a:cs typeface="Kalimati" panose="00000400000000000000" pitchFamily="2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F51B6AA9-DC39-4A89-AB87-DD9826D912AE}"/>
              </a:ext>
            </a:extLst>
          </p:cNvPr>
          <p:cNvSpPr txBox="1"/>
          <p:nvPr/>
        </p:nvSpPr>
        <p:spPr>
          <a:xfrm>
            <a:off x="7239000" y="1323677"/>
            <a:ext cx="471048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ne-NP" b="1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कार्यान्वयन योग्य अन्य सार्वजनिक</a:t>
            </a:r>
            <a:r>
              <a:rPr lang="en-US" b="1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b="1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रोजगारी </a:t>
            </a:r>
            <a:endParaRPr lang="en-US" b="1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6EC6D798-53E0-4D2C-884F-8E862617EA9A}"/>
              </a:ext>
            </a:extLst>
          </p:cNvPr>
          <p:cNvSpPr txBox="1"/>
          <p:nvPr/>
        </p:nvSpPr>
        <p:spPr>
          <a:xfrm>
            <a:off x="7239000" y="1677620"/>
            <a:ext cx="4710489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वालवालिका तथा जेष्ठ नागरिकसम्बन्धी सेवा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खेलकुदका क्रियाकलाप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वालवालिकको प्रारम्भिक शिक्षासम्बन्धी सेवा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F4C8CD5-CBB9-46E0-B96F-30FD60505461}"/>
              </a:ext>
            </a:extLst>
          </p:cNvPr>
          <p:cNvSpPr txBox="1"/>
          <p:nvPr/>
        </p:nvSpPr>
        <p:spPr>
          <a:xfrm>
            <a:off x="7239000" y="2762620"/>
            <a:ext cx="4710489" cy="369332"/>
          </a:xfrm>
          <a:prstGeom prst="rect">
            <a:avLst/>
          </a:prstGeom>
          <a:solidFill>
            <a:srgbClr val="B82D1E"/>
          </a:solidFill>
        </p:spPr>
        <p:txBody>
          <a:bodyPr wrap="square" rtlCol="0">
            <a:spAutoFit/>
          </a:bodyPr>
          <a:lstStyle/>
          <a:p>
            <a:r>
              <a:rPr lang="ne-NP" b="1" dirty="0">
                <a:solidFill>
                  <a:schemeClr val="bg1">
                    <a:lumMod val="95000"/>
                  </a:schemeClr>
                </a:solidFill>
                <a:latin typeface="Kalimati"/>
                <a:cs typeface="Kalimati" panose="00000400000000000000" pitchFamily="2"/>
              </a:rPr>
              <a:t>कार्यान्वयन गर्न नमिल्ने आयोजना 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366F5692-9EE9-4E5A-B854-662C0BCFE42C}"/>
              </a:ext>
            </a:extLst>
          </p:cNvPr>
          <p:cNvSpPr txBox="1"/>
          <p:nvPr/>
        </p:nvSpPr>
        <p:spPr>
          <a:xfrm>
            <a:off x="7239000" y="3116413"/>
            <a:ext cx="4710489" cy="3657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वार्षिक नीति तथा कार्यक्रममा समावेश नभएका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भूमि अधिग्रहण तथा पुनर्वास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पुरातात्विक महत्वलाई नकारात्मक प्रभाव पार्ने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भुस्खलन हुन सक्ने</a:t>
            </a:r>
            <a:r>
              <a:rPr lang="en-US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, </a:t>
            </a: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जैविक विविधता ह्रास ल्याउने</a:t>
            </a:r>
            <a:r>
              <a:rPr lang="en-US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, </a:t>
            </a: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खानेपानीको गुणस्तर तथा परिमाण घटाउने तथा  वातावरणमा नकारात्मक प्रभाव पार्न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मानव स्वास्थ्यमा प्रतिकूल असर पार्ने वा जोखिम सिर्जना गर्ने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>
                <a:solidFill>
                  <a:schemeClr val="tx2"/>
                </a:solidFill>
                <a:latin typeface="Kalimati"/>
                <a:cs typeface="Kalimati" panose="00000400000000000000" pitchFamily="2"/>
              </a:rPr>
              <a:t>वातावरणीय तथा सामाजिक व्यवस्थापन खाकाले कार्यान्वयन योग्य नरहेको भनि निर्क्योल गरेको आयोजना</a:t>
            </a:r>
          </a:p>
        </p:txBody>
      </p:sp>
      <p:sp>
        <p:nvSpPr>
          <p:cNvPr id="38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33289" y="304800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मर्मत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, </a:t>
            </a: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सम्भार तथा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 </a:t>
            </a: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सुधारका कुन कुन आयोजना सञ्चालन गर्न सकिने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4"/>
            </a:endParaRPr>
          </a:p>
        </p:txBody>
      </p:sp>
      <p:pic>
        <p:nvPicPr>
          <p:cNvPr id="40" name="Picture 39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95" y="112990"/>
            <a:ext cx="1074127" cy="900000"/>
          </a:xfrm>
          <a:prstGeom prst="rect">
            <a:avLst/>
          </a:prstGeom>
        </p:spPr>
      </p:pic>
      <p:pic>
        <p:nvPicPr>
          <p:cNvPr id="1026" name="Picture 2" descr="C:\Users\Anu\AppData\Local\Microsoft\Windows\INetCache\IE\W4MSFIJD\hyKmt[1]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7930" y="1321042"/>
            <a:ext cx="890717" cy="8907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nu\AppData\Local\Microsoft\Windows\INetCache\IE\60NXVVIA\Red-Cross-Mark-PNG-File[1]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7930" y="3955353"/>
            <a:ext cx="889200" cy="88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04026D7-F837-4A7C-8168-9022BF026FDE}"/>
              </a:ext>
            </a:extLst>
          </p:cNvPr>
          <p:cNvSpPr txBox="1"/>
          <p:nvPr/>
        </p:nvSpPr>
        <p:spPr>
          <a:xfrm>
            <a:off x="235795" y="6308034"/>
            <a:ext cx="6522814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solidFill>
                  <a:schemeClr val="bg1"/>
                </a:solidFill>
                <a:cs typeface="Kalimati" panose="00000400000000000000" pitchFamily="2"/>
              </a:rPr>
              <a:t>युवारुपको बजेटबाट नयाँ पूर्वाधारको निर्माण गर्न पाईनेछैन । </a:t>
            </a:r>
            <a:endParaRPr lang="en-US" dirty="0">
              <a:solidFill>
                <a:schemeClr val="bg1"/>
              </a:solidFill>
              <a:cs typeface="Kalimati" panose="00000400000000000000" pitchFamily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C9F40B9-D25C-4DEF-8490-14D20C70634C}"/>
              </a:ext>
            </a:extLst>
          </p:cNvPr>
          <p:cNvSpPr txBox="1"/>
          <p:nvPr/>
        </p:nvSpPr>
        <p:spPr>
          <a:xfrm>
            <a:off x="7245716" y="962995"/>
            <a:ext cx="4710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1600" dirty="0"/>
              <a:t>कार्यविधिको दफा २९ को उपदफा </a:t>
            </a:r>
            <a:r>
              <a:rPr lang="en-US" sz="1600" dirty="0"/>
              <a:t>(</a:t>
            </a:r>
            <a:r>
              <a:rPr lang="ne-NP" sz="1600" dirty="0"/>
              <a:t>२</a:t>
            </a:r>
            <a:r>
              <a:rPr lang="en-US" sz="1600" dirty="0"/>
              <a:t>) </a:t>
            </a:r>
            <a:r>
              <a:rPr lang="ne-NP" sz="1600" dirty="0"/>
              <a:t>र </a:t>
            </a:r>
            <a:r>
              <a:rPr lang="en-US" sz="1600" dirty="0"/>
              <a:t>(</a:t>
            </a:r>
            <a:r>
              <a:rPr lang="ne-NP" sz="1600" dirty="0"/>
              <a:t>३</a:t>
            </a:r>
            <a:r>
              <a:rPr lang="en-US" sz="1600" dirty="0"/>
              <a:t>) </a:t>
            </a:r>
            <a:r>
              <a:rPr lang="ne-NP" sz="1600" dirty="0"/>
              <a:t>बमोजिम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293765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B26D920-3EA3-491B-9EA1-ED5B4032204A}"/>
              </a:ext>
            </a:extLst>
          </p:cNvPr>
          <p:cNvSpPr/>
          <p:nvPr/>
        </p:nvSpPr>
        <p:spPr>
          <a:xfrm>
            <a:off x="400612" y="1984702"/>
            <a:ext cx="2407159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b="1" dirty="0">
                <a:cs typeface="Kalimati" panose="00000400000000000000" pitchFamily="2"/>
              </a:rPr>
              <a:t>सर्वेक्षणका तथ्याङ्क</a:t>
            </a:r>
            <a:endParaRPr lang="en-US" sz="1600" b="1" dirty="0">
              <a:cs typeface="Kalimati" panose="00000400000000000000" pitchFamily="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81D5DB1-F2DB-4493-A3E0-941175225ED8}"/>
              </a:ext>
            </a:extLst>
          </p:cNvPr>
          <p:cNvSpPr/>
          <p:nvPr/>
        </p:nvSpPr>
        <p:spPr>
          <a:xfrm>
            <a:off x="405923" y="2807950"/>
            <a:ext cx="2407159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b="1" dirty="0">
                <a:cs typeface="Kalimati" panose="00000400000000000000" pitchFamily="2"/>
              </a:rPr>
              <a:t>रोजगार पोर्टल / श्रम</a:t>
            </a:r>
            <a:r>
              <a:rPr lang="en-US" sz="1600" b="1" dirty="0">
                <a:cs typeface="Kalimati" panose="00000400000000000000" pitchFamily="2"/>
              </a:rPr>
              <a:t> </a:t>
            </a:r>
            <a:r>
              <a:rPr lang="ne-NP" sz="1600" b="1" dirty="0">
                <a:cs typeface="Kalimati" panose="00000400000000000000" pitchFamily="2"/>
              </a:rPr>
              <a:t>सूचना बैंक</a:t>
            </a:r>
            <a:endParaRPr lang="en-US" sz="1600" b="1" dirty="0">
              <a:cs typeface="Kalimati" panose="00000400000000000000" pitchFamily="2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A2EA88B-F296-4C03-9F8C-6DAAD7B22498}"/>
              </a:ext>
            </a:extLst>
          </p:cNvPr>
          <p:cNvSpPr/>
          <p:nvPr/>
        </p:nvSpPr>
        <p:spPr>
          <a:xfrm>
            <a:off x="389759" y="4439787"/>
            <a:ext cx="2407158" cy="6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b="1" dirty="0">
                <a:cs typeface="Kalimati" panose="00000400000000000000" pitchFamily="2"/>
              </a:rPr>
              <a:t>वैदशिक रोजगार व्यवस्थापन सूचना प्र.</a:t>
            </a:r>
            <a:endParaRPr lang="en-US" sz="1600" b="1" dirty="0">
              <a:cs typeface="Kalimati" panose="00000400000000000000" pitchFamily="2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716D0CC8-9B52-4989-90B5-321EBD9FCFBB}"/>
              </a:ext>
            </a:extLst>
          </p:cNvPr>
          <p:cNvSpPr/>
          <p:nvPr/>
        </p:nvSpPr>
        <p:spPr>
          <a:xfrm>
            <a:off x="389759" y="5257945"/>
            <a:ext cx="2407157" cy="97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b="1" dirty="0">
                <a:solidFill>
                  <a:schemeClr val="tx1"/>
                </a:solidFill>
                <a:cs typeface="Kalimati" panose="00000400000000000000" pitchFamily="2"/>
              </a:rPr>
              <a:t>नेपाल सरकारको अन्य सूचना प्रणाली</a:t>
            </a:r>
            <a:endParaRPr lang="en-US" sz="1600" b="1" dirty="0">
              <a:solidFill>
                <a:schemeClr val="tx1"/>
              </a:solidFill>
              <a:cs typeface="Kalimati" panose="00000400000000000000" pitchFamily="2"/>
            </a:endParaRP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xmlns="" id="{D1351D3C-AB28-497C-B1CA-1B1034FB91C8}"/>
              </a:ext>
            </a:extLst>
          </p:cNvPr>
          <p:cNvSpPr/>
          <p:nvPr/>
        </p:nvSpPr>
        <p:spPr>
          <a:xfrm>
            <a:off x="2796919" y="1804132"/>
            <a:ext cx="625695" cy="393165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>
              <a:cs typeface="Kalimati" panose="00000400000000000000" pitchFamily="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2CCD3AA-4B92-45AD-895A-7C21963C1998}"/>
              </a:ext>
            </a:extLst>
          </p:cNvPr>
          <p:cNvSpPr/>
          <p:nvPr/>
        </p:nvSpPr>
        <p:spPr>
          <a:xfrm rot="16200000">
            <a:off x="4238113" y="804517"/>
            <a:ext cx="493851" cy="180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सूचकाङ्क र प्रवृत्ति</a:t>
            </a:r>
            <a:endParaRPr lang="en-US" sz="1500" dirty="0">
              <a:cs typeface="Kalimati" panose="00000400000000000000" pitchFamily="2"/>
            </a:endParaRPr>
          </a:p>
        </p:txBody>
      </p:sp>
      <p:pic>
        <p:nvPicPr>
          <p:cNvPr id="23" name="Graphic 22" descr="Cloud Computing">
            <a:extLst>
              <a:ext uri="{FF2B5EF4-FFF2-40B4-BE49-F238E27FC236}">
                <a16:creationId xmlns:a16="http://schemas.microsoft.com/office/drawing/2014/main" xmlns="" id="{EF1664CA-7A4F-4D17-A9B8-78741F9355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93897" y="2286788"/>
            <a:ext cx="823404" cy="823404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892CD62-8687-42A3-B160-150A42B3EE4C}"/>
              </a:ext>
            </a:extLst>
          </p:cNvPr>
          <p:cNvSpPr/>
          <p:nvPr/>
        </p:nvSpPr>
        <p:spPr>
          <a:xfrm rot="16200000">
            <a:off x="5975599" y="2872250"/>
            <a:ext cx="1260000" cy="177570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b="1" dirty="0">
                <a:cs typeface="Kalimati" panose="00000400000000000000" pitchFamily="2"/>
              </a:rPr>
              <a:t>राष्ट्रिय रोजगार व्यवस्थापन सूचना प्रणाली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xmlns="" id="{9A9E2DEE-E636-4866-B73D-CD5F566B4CA0}"/>
              </a:ext>
            </a:extLst>
          </p:cNvPr>
          <p:cNvSpPr/>
          <p:nvPr/>
        </p:nvSpPr>
        <p:spPr>
          <a:xfrm>
            <a:off x="5397540" y="1668878"/>
            <a:ext cx="160104" cy="432900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>
              <a:cs typeface="Kalimati" panose="00000400000000000000" pitchFamily="2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BD379B22-B743-4A1C-85B3-D74FB3BFB66E}"/>
              </a:ext>
            </a:extLst>
          </p:cNvPr>
          <p:cNvGrpSpPr/>
          <p:nvPr/>
        </p:nvGrpSpPr>
        <p:grpSpPr>
          <a:xfrm>
            <a:off x="8804589" y="2004789"/>
            <a:ext cx="2290346" cy="855125"/>
            <a:chOff x="7039421" y="1605177"/>
            <a:chExt cx="2290346" cy="85512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733A14E2-9F3E-481E-A8C2-7E5DFB23EB7D}"/>
                </a:ext>
              </a:extLst>
            </p:cNvPr>
            <p:cNvSpPr/>
            <p:nvPr/>
          </p:nvSpPr>
          <p:spPr>
            <a:xfrm>
              <a:off x="7039421" y="1605177"/>
              <a:ext cx="2290346" cy="5989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e-NP" sz="1600" dirty="0">
                  <a:solidFill>
                    <a:schemeClr val="tx1"/>
                  </a:solidFill>
                  <a:cs typeface="Kalimati" panose="00000400000000000000" pitchFamily="2"/>
                </a:rPr>
                <a:t>विद्यार्थी</a:t>
              </a:r>
              <a:r>
                <a:rPr lang="en-US" sz="1600" dirty="0">
                  <a:solidFill>
                    <a:schemeClr val="tx1"/>
                  </a:solidFill>
                  <a:cs typeface="Kalimati" panose="00000400000000000000" pitchFamily="2"/>
                </a:rPr>
                <a:t> </a:t>
              </a:r>
            </a:p>
          </p:txBody>
        </p:sp>
        <p:pic>
          <p:nvPicPr>
            <p:cNvPr id="35" name="Graphic 34" descr="Thought bubble">
              <a:extLst>
                <a:ext uri="{FF2B5EF4-FFF2-40B4-BE49-F238E27FC236}">
                  <a16:creationId xmlns:a16="http://schemas.microsoft.com/office/drawing/2014/main" xmlns="" id="{910123C3-1593-466E-B52D-ABB7785DF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8002963" y="1947902"/>
              <a:ext cx="512400" cy="51240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D22D38F6-95CD-4E74-A419-0147F9B179EC}"/>
              </a:ext>
            </a:extLst>
          </p:cNvPr>
          <p:cNvGrpSpPr/>
          <p:nvPr/>
        </p:nvGrpSpPr>
        <p:grpSpPr>
          <a:xfrm>
            <a:off x="9652000" y="2829650"/>
            <a:ext cx="2147744" cy="966264"/>
            <a:chOff x="7115938" y="2428010"/>
            <a:chExt cx="2147744" cy="966264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B231443A-A37B-4E96-B65B-D0C30CC51124}"/>
                </a:ext>
              </a:extLst>
            </p:cNvPr>
            <p:cNvSpPr/>
            <p:nvPr/>
          </p:nvSpPr>
          <p:spPr>
            <a:xfrm>
              <a:off x="7115938" y="2428010"/>
              <a:ext cx="2147744" cy="6907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e-NP" sz="1600" dirty="0">
                  <a:solidFill>
                    <a:schemeClr val="tx1"/>
                  </a:solidFill>
                  <a:cs typeface="Kalimati" panose="00000400000000000000" pitchFamily="2"/>
                </a:rPr>
                <a:t>तालिम प्रदायक संस्था</a:t>
              </a:r>
              <a:endParaRPr lang="en-US" sz="1600" dirty="0">
                <a:solidFill>
                  <a:schemeClr val="tx1"/>
                </a:solidFill>
                <a:cs typeface="Kalimati" panose="00000400000000000000" pitchFamily="2"/>
              </a:endParaRPr>
            </a:p>
          </p:txBody>
        </p:sp>
        <p:pic>
          <p:nvPicPr>
            <p:cNvPr id="38" name="Graphic 37" descr="Teacher">
              <a:extLst>
                <a:ext uri="{FF2B5EF4-FFF2-40B4-BE49-F238E27FC236}">
                  <a16:creationId xmlns:a16="http://schemas.microsoft.com/office/drawing/2014/main" xmlns="" id="{E953F251-816C-406B-B66F-8270D1D2F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7868261" y="2775754"/>
              <a:ext cx="546408" cy="618520"/>
            </a:xfrm>
            <a:prstGeom prst="rect">
              <a:avLst/>
            </a:prstGeom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2615CDB4-41A7-4CD0-A378-FCCC7BDF0D91}"/>
              </a:ext>
            </a:extLst>
          </p:cNvPr>
          <p:cNvGrpSpPr/>
          <p:nvPr/>
        </p:nvGrpSpPr>
        <p:grpSpPr>
          <a:xfrm>
            <a:off x="8804589" y="4941311"/>
            <a:ext cx="2743588" cy="990183"/>
            <a:chOff x="6754278" y="4348564"/>
            <a:chExt cx="2743588" cy="99018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8D91AD04-4482-4614-9DEE-5DBAE528A220}"/>
                </a:ext>
              </a:extLst>
            </p:cNvPr>
            <p:cNvSpPr/>
            <p:nvPr/>
          </p:nvSpPr>
          <p:spPr>
            <a:xfrm>
              <a:off x="6754278" y="4348564"/>
              <a:ext cx="2743588" cy="5480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e-NP" sz="1600" dirty="0">
                  <a:solidFill>
                    <a:schemeClr val="tx1"/>
                  </a:solidFill>
                  <a:cs typeface="Kalimati" panose="00000400000000000000" pitchFamily="2"/>
                </a:rPr>
                <a:t>रोजगार प्रवर्द्धन कार्यक्रमहरु </a:t>
              </a:r>
              <a:endParaRPr lang="en-US" sz="1600" dirty="0">
                <a:solidFill>
                  <a:schemeClr val="tx1"/>
                </a:solidFill>
                <a:cs typeface="Kalimati" panose="00000400000000000000" pitchFamily="2"/>
              </a:endParaRPr>
            </a:p>
          </p:txBody>
        </p:sp>
        <p:pic>
          <p:nvPicPr>
            <p:cNvPr id="41" name="Graphic 40" descr="Call center">
              <a:extLst>
                <a:ext uri="{FF2B5EF4-FFF2-40B4-BE49-F238E27FC236}">
                  <a16:creationId xmlns:a16="http://schemas.microsoft.com/office/drawing/2014/main" xmlns="" id="{06497075-AFDF-465B-8134-A9C360FE288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7941306" y="4856815"/>
              <a:ext cx="481932" cy="481932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19526CE4-E357-4491-93EB-FFBD090CEC47}"/>
              </a:ext>
            </a:extLst>
          </p:cNvPr>
          <p:cNvGrpSpPr/>
          <p:nvPr/>
        </p:nvGrpSpPr>
        <p:grpSpPr>
          <a:xfrm>
            <a:off x="7937278" y="5698540"/>
            <a:ext cx="1288432" cy="810428"/>
            <a:chOff x="7555077" y="5120780"/>
            <a:chExt cx="1288432" cy="81042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D6501632-DF56-4202-92E4-FAA09C4B53CC}"/>
                </a:ext>
              </a:extLst>
            </p:cNvPr>
            <p:cNvSpPr/>
            <p:nvPr/>
          </p:nvSpPr>
          <p:spPr>
            <a:xfrm>
              <a:off x="7555077" y="5120780"/>
              <a:ext cx="1288432" cy="6644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e-NP" sz="1600" dirty="0">
                  <a:solidFill>
                    <a:schemeClr val="tx1"/>
                  </a:solidFill>
                  <a:cs typeface="Kalimati" panose="00000400000000000000" pitchFamily="2"/>
                </a:rPr>
                <a:t>निजी क्षेत्र</a:t>
              </a:r>
              <a:endParaRPr lang="en-US" sz="1600" dirty="0">
                <a:solidFill>
                  <a:schemeClr val="tx1"/>
                </a:solidFill>
                <a:cs typeface="Kalimati" panose="00000400000000000000" pitchFamily="2"/>
              </a:endParaRPr>
            </a:p>
          </p:txBody>
        </p:sp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xmlns="" id="{8AF2B50B-E000-48CB-B936-3DB46744F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7971462" y="5453016"/>
              <a:ext cx="478192" cy="478192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CBB254A3-A9BA-4216-9913-8490D50EFB2A}"/>
              </a:ext>
            </a:extLst>
          </p:cNvPr>
          <p:cNvGrpSpPr/>
          <p:nvPr/>
        </p:nvGrpSpPr>
        <p:grpSpPr>
          <a:xfrm>
            <a:off x="9832379" y="3837317"/>
            <a:ext cx="1298091" cy="835888"/>
            <a:chOff x="7599235" y="3380828"/>
            <a:chExt cx="1298091" cy="835888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3841FAAA-4D38-4805-BDC6-86AD1CC5E05E}"/>
                </a:ext>
              </a:extLst>
            </p:cNvPr>
            <p:cNvSpPr/>
            <p:nvPr/>
          </p:nvSpPr>
          <p:spPr>
            <a:xfrm>
              <a:off x="7599235" y="3380828"/>
              <a:ext cx="1298091" cy="6080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e-NP" sz="1600" dirty="0">
                  <a:solidFill>
                    <a:schemeClr val="tx1"/>
                  </a:solidFill>
                  <a:cs typeface="Kalimati" panose="00000400000000000000" pitchFamily="2"/>
                </a:rPr>
                <a:t>नीति निर्माता</a:t>
              </a:r>
              <a:endParaRPr lang="en-US" sz="1600" dirty="0">
                <a:solidFill>
                  <a:schemeClr val="tx1"/>
                </a:solidFill>
                <a:cs typeface="Kalimati" panose="00000400000000000000" pitchFamily="2"/>
              </a:endParaRPr>
            </a:p>
          </p:txBody>
        </p:sp>
        <p:pic>
          <p:nvPicPr>
            <p:cNvPr id="47" name="Graphic 46" descr="Meeting">
              <a:extLst>
                <a:ext uri="{FF2B5EF4-FFF2-40B4-BE49-F238E27FC236}">
                  <a16:creationId xmlns:a16="http://schemas.microsoft.com/office/drawing/2014/main" xmlns="" id="{8921DEB2-481A-472B-9F66-33C9157A8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7986017" y="3696423"/>
              <a:ext cx="534226" cy="520293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94A6DCF7-5E98-4A32-943A-72F5B87F09E6}"/>
              </a:ext>
            </a:extLst>
          </p:cNvPr>
          <p:cNvGrpSpPr/>
          <p:nvPr/>
        </p:nvGrpSpPr>
        <p:grpSpPr>
          <a:xfrm>
            <a:off x="7510988" y="1057895"/>
            <a:ext cx="2985936" cy="909546"/>
            <a:chOff x="6630633" y="788901"/>
            <a:chExt cx="2985936" cy="90954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A5E1B2E7-551C-4559-B953-DCCE51A9C827}"/>
                </a:ext>
              </a:extLst>
            </p:cNvPr>
            <p:cNvSpPr/>
            <p:nvPr/>
          </p:nvSpPr>
          <p:spPr>
            <a:xfrm>
              <a:off x="6630633" y="788901"/>
              <a:ext cx="2985936" cy="4938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e-NP" sz="1600" dirty="0">
                  <a:solidFill>
                    <a:schemeClr val="tx1"/>
                  </a:solidFill>
                  <a:cs typeface="Kalimati" panose="00000400000000000000" pitchFamily="2"/>
                </a:rPr>
                <a:t>रोजगारीको खोजीमा रहेका व्यक्ति</a:t>
              </a:r>
              <a:endParaRPr lang="en-US" sz="1600" dirty="0">
                <a:solidFill>
                  <a:schemeClr val="tx1"/>
                </a:solidFill>
                <a:cs typeface="Kalimati" panose="00000400000000000000" pitchFamily="2"/>
              </a:endParaRPr>
            </a:p>
          </p:txBody>
        </p:sp>
        <p:pic>
          <p:nvPicPr>
            <p:cNvPr id="50" name="Graphic 49" descr="Employee badge">
              <a:extLst>
                <a:ext uri="{FF2B5EF4-FFF2-40B4-BE49-F238E27FC236}">
                  <a16:creationId xmlns:a16="http://schemas.microsoft.com/office/drawing/2014/main" xmlns="" id="{A2C8121E-564E-4298-A8CA-336AA48AD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p:blipFill>
          <p:spPr>
            <a:xfrm>
              <a:off x="7787689" y="1026624"/>
              <a:ext cx="671823" cy="671823"/>
            </a:xfrm>
            <a:prstGeom prst="rect">
              <a:avLst/>
            </a:prstGeom>
          </p:spPr>
        </p:pic>
      </p:grpSp>
      <p:pic>
        <p:nvPicPr>
          <p:cNvPr id="53" name="Graphic 52" descr="Upward trend">
            <a:extLst>
              <a:ext uri="{FF2B5EF4-FFF2-40B4-BE49-F238E27FC236}">
                <a16:creationId xmlns:a16="http://schemas.microsoft.com/office/drawing/2014/main" xmlns="" id="{C279A8EA-B81B-4136-AC08-41D6CE92B695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5557644" y="1377764"/>
            <a:ext cx="653505" cy="653505"/>
          </a:xfrm>
          <a:prstGeom prst="rect">
            <a:avLst/>
          </a:prstGeom>
        </p:spPr>
      </p:pic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F8836D02-9347-496F-92A9-D43504FC6672}"/>
              </a:ext>
            </a:extLst>
          </p:cNvPr>
          <p:cNvCxnSpPr>
            <a:cxnSpLocks/>
          </p:cNvCxnSpPr>
          <p:nvPr/>
        </p:nvCxnSpPr>
        <p:spPr>
          <a:xfrm flipH="1">
            <a:off x="7284764" y="1575260"/>
            <a:ext cx="1059342" cy="1531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C7012934-456E-444D-9A07-EBB4868345BB}"/>
              </a:ext>
            </a:extLst>
          </p:cNvPr>
          <p:cNvCxnSpPr>
            <a:cxnSpLocks/>
          </p:cNvCxnSpPr>
          <p:nvPr/>
        </p:nvCxnSpPr>
        <p:spPr>
          <a:xfrm flipH="1">
            <a:off x="7496661" y="2550368"/>
            <a:ext cx="1864504" cy="791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E53DFD0D-B3D3-4CF9-96AA-1DA6FD518533}"/>
              </a:ext>
            </a:extLst>
          </p:cNvPr>
          <p:cNvCxnSpPr>
            <a:cxnSpLocks/>
          </p:cNvCxnSpPr>
          <p:nvPr/>
        </p:nvCxnSpPr>
        <p:spPr>
          <a:xfrm flipH="1">
            <a:off x="7510987" y="3299473"/>
            <a:ext cx="2141013" cy="301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xmlns="" id="{1539D3A3-8863-4670-9FB7-C1625BA2D452}"/>
              </a:ext>
            </a:extLst>
          </p:cNvPr>
          <p:cNvCxnSpPr>
            <a:cxnSpLocks/>
          </p:cNvCxnSpPr>
          <p:nvPr/>
        </p:nvCxnSpPr>
        <p:spPr>
          <a:xfrm flipH="1" flipV="1">
            <a:off x="7496660" y="4099672"/>
            <a:ext cx="1698481" cy="889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B8E6F330-5F82-407A-93E7-7CAAE0109629}"/>
              </a:ext>
            </a:extLst>
          </p:cNvPr>
          <p:cNvCxnSpPr>
            <a:cxnSpLocks/>
          </p:cNvCxnSpPr>
          <p:nvPr/>
        </p:nvCxnSpPr>
        <p:spPr>
          <a:xfrm flipH="1" flipV="1">
            <a:off x="7284765" y="4399371"/>
            <a:ext cx="1059341" cy="1344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187C4AAC-158A-48F1-AFDF-C5DBDFAA0ABA}"/>
              </a:ext>
            </a:extLst>
          </p:cNvPr>
          <p:cNvCxnSpPr>
            <a:cxnSpLocks/>
          </p:cNvCxnSpPr>
          <p:nvPr/>
        </p:nvCxnSpPr>
        <p:spPr>
          <a:xfrm flipH="1" flipV="1">
            <a:off x="7510988" y="3821566"/>
            <a:ext cx="2141012" cy="260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6AAE21C9-CCAC-4E62-9EBA-3313F123A9F8}"/>
              </a:ext>
            </a:extLst>
          </p:cNvPr>
          <p:cNvSpPr/>
          <p:nvPr/>
        </p:nvSpPr>
        <p:spPr>
          <a:xfrm>
            <a:off x="389759" y="3632559"/>
            <a:ext cx="2407158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b="1" dirty="0">
                <a:cs typeface="Kalimati" panose="00000400000000000000" pitchFamily="2"/>
              </a:rPr>
              <a:t>रोजगार व्यवस्थापन सूचना प्रणाली </a:t>
            </a:r>
            <a:endParaRPr lang="en-US" sz="1600" b="1" dirty="0">
              <a:cs typeface="Kalimati" panose="00000400000000000000" pitchFamily="2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72ADC0DE-0ABF-484E-A031-ED82C445D232}"/>
              </a:ext>
            </a:extLst>
          </p:cNvPr>
          <p:cNvSpPr/>
          <p:nvPr/>
        </p:nvSpPr>
        <p:spPr>
          <a:xfrm rot="16200000">
            <a:off x="4314036" y="1386789"/>
            <a:ext cx="342000" cy="18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रोजगारीका सूचना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0BC3B4CD-181F-4330-BA3E-F4E96748AA42}"/>
              </a:ext>
            </a:extLst>
          </p:cNvPr>
          <p:cNvSpPr/>
          <p:nvPr/>
        </p:nvSpPr>
        <p:spPr>
          <a:xfrm rot="16200000">
            <a:off x="4314039" y="2399473"/>
            <a:ext cx="342000" cy="18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तालिमका अवसर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EB7B1D8E-8693-4C96-95B7-4D69D950C014}"/>
              </a:ext>
            </a:extLst>
          </p:cNvPr>
          <p:cNvSpPr/>
          <p:nvPr/>
        </p:nvSpPr>
        <p:spPr>
          <a:xfrm rot="16200000">
            <a:off x="4144471" y="3572839"/>
            <a:ext cx="681130" cy="18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कामका लागि पारिश्रमिक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21E84111-C9F0-4576-AD21-B5CD6680D043}"/>
              </a:ext>
            </a:extLst>
          </p:cNvPr>
          <p:cNvSpPr/>
          <p:nvPr/>
        </p:nvSpPr>
        <p:spPr>
          <a:xfrm rot="16200000">
            <a:off x="4215037" y="5105788"/>
            <a:ext cx="540000" cy="18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नियुक्ति प्रक्रियामा</a:t>
            </a:r>
          </a:p>
          <a:p>
            <a:pPr algn="ctr"/>
            <a:r>
              <a:rPr lang="ne-NP" sz="1500" dirty="0">
                <a:cs typeface="Kalimati" panose="00000400000000000000" pitchFamily="2"/>
              </a:rPr>
              <a:t>सहयोग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C91113EC-8D23-49A5-B02C-C5FB3F3EAFCD}"/>
              </a:ext>
            </a:extLst>
          </p:cNvPr>
          <p:cNvSpPr/>
          <p:nvPr/>
        </p:nvSpPr>
        <p:spPr>
          <a:xfrm rot="16200000">
            <a:off x="4314037" y="1895010"/>
            <a:ext cx="342000" cy="18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रोजगारी खोज्ने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6C09E946-B0E4-4C8D-B92D-7DB044018423}"/>
              </a:ext>
            </a:extLst>
          </p:cNvPr>
          <p:cNvSpPr/>
          <p:nvPr/>
        </p:nvSpPr>
        <p:spPr>
          <a:xfrm rot="16200000">
            <a:off x="4314036" y="2902115"/>
            <a:ext cx="342000" cy="18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सीप विकासका अवसर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B34C397C-BE20-4EE2-AF15-BD596BE58929}"/>
              </a:ext>
            </a:extLst>
          </p:cNvPr>
          <p:cNvSpPr/>
          <p:nvPr/>
        </p:nvSpPr>
        <p:spPr>
          <a:xfrm rot="16200000">
            <a:off x="4215036" y="4359140"/>
            <a:ext cx="540000" cy="18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रोजगारीका लागि  सहायता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52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56177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रोजगार व्यवस्थापन सूचना प्रणालीको राष्ट्रिय स्वरुप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19"/>
            </a:endParaRPr>
          </a:p>
        </p:txBody>
      </p:sp>
      <p:pic>
        <p:nvPicPr>
          <p:cNvPr id="61" name="Picture 60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90" y="89650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441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4" grpId="0" animBg="1"/>
      <p:bldP spid="25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CA2E7284-E69B-4325-9155-289FD251815F}"/>
              </a:ext>
            </a:extLst>
          </p:cNvPr>
          <p:cNvCxnSpPr>
            <a:cxnSpLocks/>
          </p:cNvCxnSpPr>
          <p:nvPr/>
        </p:nvCxnSpPr>
        <p:spPr>
          <a:xfrm>
            <a:off x="1701843" y="3465489"/>
            <a:ext cx="0" cy="1650392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141461AC-C152-4921-A110-260E66208A59}"/>
              </a:ext>
            </a:extLst>
          </p:cNvPr>
          <p:cNvCxnSpPr/>
          <p:nvPr/>
        </p:nvCxnSpPr>
        <p:spPr>
          <a:xfrm>
            <a:off x="1329003" y="2267544"/>
            <a:ext cx="0" cy="2848337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02F64F9-692F-4332-AE5C-192D967B06AD}"/>
              </a:ext>
            </a:extLst>
          </p:cNvPr>
          <p:cNvSpPr txBox="1"/>
          <p:nvPr/>
        </p:nvSpPr>
        <p:spPr>
          <a:xfrm>
            <a:off x="2988434" y="1056816"/>
            <a:ext cx="6191111" cy="40011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sz="2000" b="1" dirty="0">
                <a:solidFill>
                  <a:schemeClr val="bg2">
                    <a:lumMod val="25000"/>
                  </a:schemeClr>
                </a:solidFill>
                <a:cs typeface="Kalimati" panose="00000400000000000000" pitchFamily="2"/>
              </a:rPr>
              <a:t>श्रम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cs typeface="Kalimati" panose="00000400000000000000" pitchFamily="2"/>
              </a:rPr>
              <a:t>, </a:t>
            </a:r>
            <a:r>
              <a:rPr lang="ne-NP" sz="2000" b="1" dirty="0">
                <a:solidFill>
                  <a:schemeClr val="bg2">
                    <a:lumMod val="25000"/>
                  </a:schemeClr>
                </a:solidFill>
                <a:cs typeface="Kalimati" panose="00000400000000000000" pitchFamily="2"/>
              </a:rPr>
              <a:t>रोजगार तथा सामाजिक सुरक्षा मन्त्रालय</a:t>
            </a:r>
            <a:endParaRPr lang="en-US" sz="2000" b="1" dirty="0">
              <a:solidFill>
                <a:schemeClr val="bg2">
                  <a:lumMod val="2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31735EA-F1D5-4CDC-A45E-86BA1953333D}"/>
              </a:ext>
            </a:extLst>
          </p:cNvPr>
          <p:cNvSpPr txBox="1"/>
          <p:nvPr/>
        </p:nvSpPr>
        <p:spPr>
          <a:xfrm>
            <a:off x="1034186" y="1682769"/>
            <a:ext cx="4010112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dirty="0">
                <a:solidFill>
                  <a:schemeClr val="bg1"/>
                </a:solidFill>
                <a:cs typeface="Kalimati" panose="00000400000000000000" pitchFamily="2"/>
              </a:rPr>
              <a:t>प्रधानमन्त्री रोजगार कार्यक्रम </a:t>
            </a:r>
            <a:r>
              <a:rPr lang="en-US" dirty="0">
                <a:solidFill>
                  <a:schemeClr val="bg1"/>
                </a:solidFill>
                <a:cs typeface="Kalimati" panose="00000400000000000000" pitchFamily="2"/>
              </a:rPr>
              <a:t>/ </a:t>
            </a:r>
            <a:r>
              <a:rPr lang="ne-NP" dirty="0">
                <a:solidFill>
                  <a:schemeClr val="bg1"/>
                </a:solidFill>
                <a:cs typeface="Kalimati" panose="00000400000000000000" pitchFamily="2"/>
              </a:rPr>
              <a:t>आयोजना व्यवस्थापन इकाई</a:t>
            </a:r>
            <a:endParaRPr lang="en-US" dirty="0">
              <a:solidFill>
                <a:schemeClr val="bg1"/>
              </a:solidFill>
              <a:cs typeface="Kalimati" panose="00000400000000000000" pitchFamily="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2C20B8-1475-4A3B-A76E-8E4F5A7AC36A}"/>
              </a:ext>
            </a:extLst>
          </p:cNvPr>
          <p:cNvSpPr txBox="1"/>
          <p:nvPr/>
        </p:nvSpPr>
        <p:spPr>
          <a:xfrm>
            <a:off x="7338097" y="1711241"/>
            <a:ext cx="3084283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sz="1600" dirty="0">
                <a:solidFill>
                  <a:schemeClr val="bg1">
                    <a:lumMod val="95000"/>
                  </a:schemeClr>
                </a:solidFill>
                <a:cs typeface="Kalimati" panose="00000400000000000000" pitchFamily="2"/>
              </a:rPr>
              <a:t>आयोजना निर्देशक समिति / आयोजना प्राविधिक समिति</a:t>
            </a:r>
            <a:endParaRPr lang="en-US" sz="1600" dirty="0">
              <a:solidFill>
                <a:schemeClr val="bg1">
                  <a:lumMod val="9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5D69FFC-5C97-4442-A6C5-ADC2C81EA0BB}"/>
              </a:ext>
            </a:extLst>
          </p:cNvPr>
          <p:cNvSpPr txBox="1"/>
          <p:nvPr/>
        </p:nvSpPr>
        <p:spPr>
          <a:xfrm>
            <a:off x="1027154" y="2847514"/>
            <a:ext cx="4010112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dirty="0">
                <a:solidFill>
                  <a:schemeClr val="bg1"/>
                </a:solidFill>
                <a:cs typeface="Kalimati" panose="00000400000000000000" pitchFamily="2"/>
              </a:rPr>
              <a:t>प्रदेश निर्देशक समिति</a:t>
            </a:r>
            <a:r>
              <a:rPr lang="en-US" dirty="0">
                <a:solidFill>
                  <a:schemeClr val="bg1"/>
                </a:solidFill>
                <a:cs typeface="Kalimati" panose="00000400000000000000" pitchFamily="2"/>
              </a:rPr>
              <a:t> / </a:t>
            </a:r>
            <a:r>
              <a:rPr lang="ne-NP" dirty="0">
                <a:solidFill>
                  <a:schemeClr val="bg1"/>
                </a:solidFill>
                <a:cs typeface="Kalimati" panose="00000400000000000000" pitchFamily="2"/>
              </a:rPr>
              <a:t>प्रदेश रोजगार संयोजक</a:t>
            </a:r>
            <a:endParaRPr lang="en-US" dirty="0">
              <a:solidFill>
                <a:schemeClr val="bg1"/>
              </a:solidFill>
              <a:cs typeface="Kalimati" panose="00000400000000000000" pitchFamily="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F2C7945-3F44-46E1-84FC-AAF39D99DCE5}"/>
              </a:ext>
            </a:extLst>
          </p:cNvPr>
          <p:cNvSpPr txBox="1"/>
          <p:nvPr/>
        </p:nvSpPr>
        <p:spPr>
          <a:xfrm>
            <a:off x="1027154" y="4136866"/>
            <a:ext cx="4010112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95000"/>
                  </a:schemeClr>
                </a:solidFill>
                <a:cs typeface="Kalimati" panose="00000400000000000000" pitchFamily="2"/>
              </a:rPr>
              <a:t>	</a:t>
            </a:r>
            <a:r>
              <a:rPr lang="ne-NP" dirty="0">
                <a:solidFill>
                  <a:schemeClr val="bg1">
                    <a:lumMod val="95000"/>
                  </a:schemeClr>
                </a:solidFill>
                <a:cs typeface="Kalimati" panose="00000400000000000000" pitchFamily="2"/>
              </a:rPr>
              <a:t>गाउँ / नगरपालिकामा स्थानीय निर्देशक समिति</a:t>
            </a:r>
            <a:endParaRPr lang="en-US" dirty="0">
              <a:solidFill>
                <a:schemeClr val="bg1">
                  <a:lumMod val="9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DBFA598-F316-45FE-A34A-AA18B5DC7D65}"/>
              </a:ext>
            </a:extLst>
          </p:cNvPr>
          <p:cNvSpPr txBox="1"/>
          <p:nvPr/>
        </p:nvSpPr>
        <p:spPr>
          <a:xfrm>
            <a:off x="1034187" y="5115881"/>
            <a:ext cx="4010112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dirty="0">
                <a:solidFill>
                  <a:schemeClr val="bg1"/>
                </a:solidFill>
                <a:cs typeface="Kalimati" panose="00000400000000000000" pitchFamily="2"/>
              </a:rPr>
              <a:t>रोजगार संयोजक </a:t>
            </a:r>
            <a:endParaRPr lang="en-US" dirty="0">
              <a:solidFill>
                <a:schemeClr val="bg1"/>
              </a:solidFill>
              <a:cs typeface="Kalimati" panose="00000400000000000000" pitchFamily="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ABAB19B-7308-4753-BC92-4D5C915EA646}"/>
              </a:ext>
            </a:extLst>
          </p:cNvPr>
          <p:cNvSpPr txBox="1"/>
          <p:nvPr/>
        </p:nvSpPr>
        <p:spPr>
          <a:xfrm>
            <a:off x="1368014" y="5902310"/>
            <a:ext cx="3043467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dirty="0">
                <a:solidFill>
                  <a:srgbClr val="C00000"/>
                </a:solidFill>
                <a:cs typeface="Kalimati" panose="00000400000000000000" pitchFamily="2"/>
              </a:rPr>
              <a:t>रोजगार अधिकृत</a:t>
            </a:r>
            <a:endParaRPr lang="en-US" dirty="0">
              <a:solidFill>
                <a:srgbClr val="C00000"/>
              </a:solidFill>
              <a:cs typeface="Kalimati" panose="00000400000000000000" pitchFamily="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0CD2435-AAF7-4EA3-8F74-D580BBD8BB96}"/>
              </a:ext>
            </a:extLst>
          </p:cNvPr>
          <p:cNvSpPr txBox="1"/>
          <p:nvPr/>
        </p:nvSpPr>
        <p:spPr>
          <a:xfrm>
            <a:off x="4698491" y="5903194"/>
            <a:ext cx="3043467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dirty="0">
                <a:solidFill>
                  <a:schemeClr val="bg1">
                    <a:lumMod val="95000"/>
                  </a:schemeClr>
                </a:solidFill>
                <a:cs typeface="Kalimati" panose="00000400000000000000" pitchFamily="2"/>
              </a:rPr>
              <a:t>प्राविधिक सहायक</a:t>
            </a:r>
            <a:endParaRPr lang="en-US" dirty="0">
              <a:solidFill>
                <a:schemeClr val="bg1">
                  <a:lumMod val="95000"/>
                </a:schemeClr>
              </a:solidFill>
              <a:cs typeface="Kalimati" panose="00000400000000000000" pitchFamily="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B1A2C48-2E75-44AE-A3A6-34779EBB9B88}"/>
              </a:ext>
            </a:extLst>
          </p:cNvPr>
          <p:cNvSpPr txBox="1"/>
          <p:nvPr/>
        </p:nvSpPr>
        <p:spPr>
          <a:xfrm>
            <a:off x="8035810" y="5903194"/>
            <a:ext cx="2655247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dirty="0">
                <a:solidFill>
                  <a:schemeClr val="bg1">
                    <a:lumMod val="95000"/>
                  </a:schemeClr>
                </a:solidFill>
                <a:cs typeface="Kalimati" panose="00000400000000000000" pitchFamily="2"/>
              </a:rPr>
              <a:t>युवा सहजकर्ता</a:t>
            </a:r>
            <a:endParaRPr lang="en-US" dirty="0">
              <a:solidFill>
                <a:schemeClr val="bg1">
                  <a:lumMod val="95000"/>
                </a:schemeClr>
              </a:solidFill>
              <a:cs typeface="Kalimati" panose="00000400000000000000" pitchFamily="2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1DB7F412-DBD6-4F51-956F-3EB1959C5C96}"/>
              </a:ext>
            </a:extLst>
          </p:cNvPr>
          <p:cNvCxnSpPr/>
          <p:nvPr/>
        </p:nvCxnSpPr>
        <p:spPr>
          <a:xfrm>
            <a:off x="421133" y="3844222"/>
            <a:ext cx="10885851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8E9658C8-70C0-43B5-BAE9-F2A691E4394F}"/>
              </a:ext>
            </a:extLst>
          </p:cNvPr>
          <p:cNvCxnSpPr/>
          <p:nvPr/>
        </p:nvCxnSpPr>
        <p:spPr>
          <a:xfrm flipV="1">
            <a:off x="2181225" y="5686899"/>
            <a:ext cx="780553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770545BB-9358-49C8-A41C-77BA701F2759}"/>
              </a:ext>
            </a:extLst>
          </p:cNvPr>
          <p:cNvCxnSpPr/>
          <p:nvPr/>
        </p:nvCxnSpPr>
        <p:spPr>
          <a:xfrm>
            <a:off x="2203480" y="5690455"/>
            <a:ext cx="0" cy="1988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17376C4F-56C9-4478-8FAE-AF7490717F1C}"/>
              </a:ext>
            </a:extLst>
          </p:cNvPr>
          <p:cNvCxnSpPr/>
          <p:nvPr/>
        </p:nvCxnSpPr>
        <p:spPr>
          <a:xfrm>
            <a:off x="6220225" y="5690455"/>
            <a:ext cx="0" cy="198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xmlns="" id="{98CBE68D-3F6B-46B3-AC82-1FD80F7DB807}"/>
              </a:ext>
            </a:extLst>
          </p:cNvPr>
          <p:cNvCxnSpPr/>
          <p:nvPr/>
        </p:nvCxnSpPr>
        <p:spPr>
          <a:xfrm>
            <a:off x="9987580" y="5689796"/>
            <a:ext cx="0" cy="1988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5784FF66-1F8F-4DDF-B87C-C80DAC5B1712}"/>
              </a:ext>
            </a:extLst>
          </p:cNvPr>
          <p:cNvCxnSpPr/>
          <p:nvPr/>
        </p:nvCxnSpPr>
        <p:spPr>
          <a:xfrm>
            <a:off x="3032210" y="5485167"/>
            <a:ext cx="0" cy="2017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2A9B2DCC-29BA-44BE-94F7-66ED930591F5}"/>
              </a:ext>
            </a:extLst>
          </p:cNvPr>
          <p:cNvSpPr txBox="1"/>
          <p:nvPr/>
        </p:nvSpPr>
        <p:spPr>
          <a:xfrm rot="16200000">
            <a:off x="10522160" y="1559253"/>
            <a:ext cx="1260000" cy="323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संघीय तह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2EDC0027-1B22-4F8E-B129-241B14A71A25}"/>
              </a:ext>
            </a:extLst>
          </p:cNvPr>
          <p:cNvSpPr txBox="1"/>
          <p:nvPr/>
        </p:nvSpPr>
        <p:spPr>
          <a:xfrm rot="16200000">
            <a:off x="10515403" y="2993858"/>
            <a:ext cx="1260000" cy="323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प्रादेशिक तह</a:t>
            </a:r>
            <a:endParaRPr lang="en-US" sz="1500" dirty="0">
              <a:cs typeface="Kalimati" panose="00000400000000000000" pitchFamily="2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CA468A74-3317-49F9-81BC-E0441F45B814}"/>
              </a:ext>
            </a:extLst>
          </p:cNvPr>
          <p:cNvSpPr txBox="1"/>
          <p:nvPr/>
        </p:nvSpPr>
        <p:spPr>
          <a:xfrm rot="16200000">
            <a:off x="10515403" y="4896262"/>
            <a:ext cx="1260000" cy="323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1500" dirty="0">
                <a:cs typeface="Kalimati" panose="00000400000000000000" pitchFamily="2"/>
              </a:rPr>
              <a:t>स्थानीय तह</a:t>
            </a:r>
            <a:endParaRPr lang="en-US" sz="1500" dirty="0">
              <a:cs typeface="Kalimati" panose="00000400000000000000" pitchFamily="2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3BF11A3E-6DC1-419B-825B-EDE1962DCAA2}"/>
              </a:ext>
            </a:extLst>
          </p:cNvPr>
          <p:cNvCxnSpPr/>
          <p:nvPr/>
        </p:nvCxnSpPr>
        <p:spPr>
          <a:xfrm>
            <a:off x="6220225" y="1464766"/>
            <a:ext cx="0" cy="5121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377FD792-9550-4161-9B06-CA2D4508E840}"/>
              </a:ext>
            </a:extLst>
          </p:cNvPr>
          <p:cNvCxnSpPr>
            <a:cxnSpLocks/>
            <a:stCxn id="3" idx="3"/>
            <a:endCxn id="13" idx="1"/>
          </p:cNvCxnSpPr>
          <p:nvPr/>
        </p:nvCxnSpPr>
        <p:spPr>
          <a:xfrm flipV="1">
            <a:off x="5044298" y="2003629"/>
            <a:ext cx="2293799" cy="2306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9504374F-ED01-4864-9097-839CA823381B}"/>
              </a:ext>
            </a:extLst>
          </p:cNvPr>
          <p:cNvCxnSpPr>
            <a:cxnSpLocks/>
          </p:cNvCxnSpPr>
          <p:nvPr/>
        </p:nvCxnSpPr>
        <p:spPr>
          <a:xfrm flipH="1">
            <a:off x="2181225" y="4782670"/>
            <a:ext cx="6507" cy="333211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2790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संस्थागत संरचना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31" name="Picture 30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60" y="89795"/>
            <a:ext cx="1074127" cy="900000"/>
          </a:xfrm>
          <a:prstGeom prst="rect">
            <a:avLst/>
          </a:prstGeom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1DB7F412-DBD6-4F51-956F-3EB1959C5C96}"/>
              </a:ext>
            </a:extLst>
          </p:cNvPr>
          <p:cNvCxnSpPr/>
          <p:nvPr/>
        </p:nvCxnSpPr>
        <p:spPr>
          <a:xfrm>
            <a:off x="421133" y="2476137"/>
            <a:ext cx="108864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4734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2342</TotalTime>
  <Words>1920</Words>
  <Application>Microsoft Office PowerPoint</Application>
  <PresentationFormat>Custom</PresentationFormat>
  <Paragraphs>271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Basnet, Youb</dc:creator>
  <cp:lastModifiedBy>Windows User</cp:lastModifiedBy>
  <cp:revision>393</cp:revision>
  <cp:lastPrinted>2020-09-24T11:00:05Z</cp:lastPrinted>
  <dcterms:created xsi:type="dcterms:W3CDTF">2020-06-11T09:32:21Z</dcterms:created>
  <dcterms:modified xsi:type="dcterms:W3CDTF">2020-11-25T07:25:37Z</dcterms:modified>
</cp:coreProperties>
</file>