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2" r:id="rId3"/>
    <p:sldId id="370" r:id="rId4"/>
    <p:sldId id="453" r:id="rId5"/>
    <p:sldId id="455" r:id="rId6"/>
    <p:sldId id="456" r:id="rId7"/>
    <p:sldId id="387" r:id="rId8"/>
    <p:sldId id="388" r:id="rId9"/>
    <p:sldId id="389" r:id="rId10"/>
    <p:sldId id="391" r:id="rId11"/>
    <p:sldId id="458" r:id="rId12"/>
    <p:sldId id="337" r:id="rId13"/>
    <p:sldId id="353" r:id="rId14"/>
    <p:sldId id="393" r:id="rId15"/>
    <p:sldId id="386" r:id="rId16"/>
    <p:sldId id="372" r:id="rId17"/>
    <p:sldId id="457" r:id="rId18"/>
    <p:sldId id="384" r:id="rId19"/>
  </p:sldIdLst>
  <p:sldSz cx="13004800" cy="9753600"/>
  <p:notesSz cx="9866313" cy="67357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2286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4572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6858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9144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11430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13716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16002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18288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2EF"/>
    <a:srgbClr val="07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015" autoAdjust="0"/>
    <p:restoredTop sz="94665"/>
  </p:normalViewPr>
  <p:slideViewPr>
    <p:cSldViewPr snapToGrid="0" snapToObjects="1">
      <p:cViewPr varScale="1">
        <p:scale>
          <a:sx n="57" d="100"/>
          <a:sy n="57" d="100"/>
        </p:scale>
        <p:origin x="-846" y="-102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630" y="0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99F25F-13AF-4EB2-B920-6ACC6797A92B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397806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8630" y="6397806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A4089E-8E8F-44E5-9137-D05E4AEA1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5463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1315510" y="3199488"/>
            <a:ext cx="7235297" cy="3031093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81429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1230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95488"/>
          </a:xfrm>
          <a:prstGeom prst="rect">
            <a:avLst/>
          </a:prstGeom>
        </p:spPr>
        <p:txBody>
          <a:bodyPr lIns="27093" tIns="27093" rIns="27093" bIns="27093"/>
          <a:lstStyle>
            <a:lvl1pPr algn="ctr" defTabSz="587022">
              <a:lnSpc>
                <a:spcPct val="100000"/>
              </a:lnSpc>
              <a:tabLst/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95488"/>
          </a:xfrm>
          <a:prstGeom prst="rect">
            <a:avLst/>
          </a:prstGeom>
        </p:spPr>
        <p:txBody>
          <a:bodyPr lIns="27093" tIns="27093" rIns="27093" bIns="27093"/>
          <a:lstStyle>
            <a:lvl1pPr algn="ctr" defTabSz="587022">
              <a:lnSpc>
                <a:spcPct val="100000"/>
              </a:lnSpc>
              <a:tabLst/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60FAB1C0-5DE2-4F5D-BE6B-BDA74E493B33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091404" y="8888889"/>
            <a:ext cx="269304" cy="257635"/>
          </a:xfrm>
        </p:spPr>
        <p:txBody>
          <a:bodyPr/>
          <a:lstStyle/>
          <a:p>
            <a:fld id="{79696FB5-2261-4D43-B0A9-6592B5855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940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613755" y="4063317"/>
            <a:ext cx="11706370" cy="16269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rPr dirty="0"/>
              <a:t>Titl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64422" y="1232803"/>
            <a:ext cx="11706370" cy="64381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119407" y="8888889"/>
            <a:ext cx="241301" cy="256990"/>
          </a:xfrm>
          <a:prstGeom prst="rect">
            <a:avLst/>
          </a:prstGeom>
          <a:ln w="3175">
            <a:miter lim="400000"/>
          </a:ln>
        </p:spPr>
        <p:txBody>
          <a:bodyPr wrap="none" lIns="0" tIns="0" rIns="0" bIns="0">
            <a:spAutoFit/>
          </a:bodyPr>
          <a:lstStyle>
            <a:lvl1pPr algn="r" defTabSz="590133">
              <a:lnSpc>
                <a:spcPct val="93000"/>
              </a:lnSpc>
              <a:tabLst>
                <a:tab pos="927100" algn="l"/>
                <a:tab pos="1866900" algn="l"/>
                <a:tab pos="2794000" algn="l"/>
              </a:tabLst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med"/>
  <p:txStyles>
    <p:titleStyle>
      <a:lvl1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42600" marR="0" indent="-442600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442600" marR="0" indent="145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442600" marR="0" indent="4717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442600" marR="0" indent="9289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442600" marR="0" indent="13861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442600" marR="0" indent="18433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442600" marR="0" indent="23005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442600" marR="0" indent="27577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42600" marR="0" indent="32149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dioma.com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dioma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3202945"/>
            <a:ext cx="13018347" cy="424590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175">
            <a:miter lim="400000"/>
          </a:ln>
        </p:spPr>
        <p:txBody>
          <a:bodyPr lIns="27093" tIns="27093" rIns="27093" bIns="27093" anchor="ctr"/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rPr lang="ne-NP" sz="80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प्रधानमन्त्री रोजगार कार्यक्रम</a:t>
            </a:r>
            <a:endParaRPr lang="en-GB" sz="80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1026" name="Picture 2" descr="Image result for government of nepal logo">
            <a:extLst>
              <a:ext uri="{FF2B5EF4-FFF2-40B4-BE49-F238E27FC236}">
                <a16:creationId xmlns:a16="http://schemas.microsoft.com/office/drawing/2014/main" xmlns="" id="{23EFD67D-8E9E-4D72-A465-EC39BBAE2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300" y="21744"/>
            <a:ext cx="2381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18803E-605B-408B-B102-73FBFF14327F}"/>
              </a:ext>
            </a:extLst>
          </p:cNvPr>
          <p:cNvSpPr txBox="1"/>
          <p:nvPr/>
        </p:nvSpPr>
        <p:spPr>
          <a:xfrm>
            <a:off x="1454995" y="8420698"/>
            <a:ext cx="10375056" cy="60871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e-NP" sz="3600" dirty="0">
                <a:latin typeface="Preeti" pitchFamily="2" charset="0"/>
                <a:cs typeface="Kalimati" panose="00000400000000000000" pitchFamily="2"/>
              </a:rPr>
              <a:t>श्रम</a:t>
            </a:r>
            <a:r>
              <a:rPr lang="en-US" sz="3600" dirty="0">
                <a:latin typeface="Preeti" pitchFamily="2" charset="0"/>
                <a:cs typeface="Kalimati" panose="00000400000000000000" pitchFamily="2"/>
              </a:rPr>
              <a:t>,</a:t>
            </a:r>
            <a:r>
              <a:rPr lang="ne-NP" sz="3600" dirty="0">
                <a:latin typeface="Preeti" pitchFamily="2" charset="0"/>
                <a:cs typeface="Kalimati" panose="00000400000000000000" pitchFamily="2"/>
              </a:rPr>
              <a:t> रोजगार तथा सामाजिक सुरक्षा मन्त्रालय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2E28FE-3ECA-45FD-A779-5E7D02855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3894" y="-68452"/>
            <a:ext cx="2395618" cy="25068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A735573-4927-4E19-B4FD-486CA4A03A9E}"/>
              </a:ext>
            </a:extLst>
          </p:cNvPr>
          <p:cNvSpPr txBox="1"/>
          <p:nvPr/>
        </p:nvSpPr>
        <p:spPr>
          <a:xfrm>
            <a:off x="4572000" y="7792194"/>
            <a:ext cx="4019550" cy="57793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e-NP" dirty="0">
                <a:cs typeface="Kalimati" panose="00000400000000000000" pitchFamily="2"/>
              </a:rPr>
              <a:t>तोयम राया </a:t>
            </a: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6">
            <a:extLst>
              <a:ext uri="{FF2B5EF4-FFF2-40B4-BE49-F238E27FC236}">
                <a16:creationId xmlns:a16="http://schemas.microsoft.com/office/drawing/2014/main" xmlns="" id="{DB232858-8ECF-4A2E-80AC-0AFA9DAADB24}"/>
              </a:ext>
            </a:extLst>
          </p:cNvPr>
          <p:cNvSpPr/>
          <p:nvPr/>
        </p:nvSpPr>
        <p:spPr>
          <a:xfrm>
            <a:off x="2206" y="80072"/>
            <a:ext cx="13002594" cy="14089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indent="514350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रोजगारीको हकसम्बन्धी ऐन तथा नियमावलीमा समेटिएका मुख्य प्रावधान - </a:t>
            </a:r>
            <a:r>
              <a:rPr lang="ne-NP" sz="4400" dirty="0">
                <a:solidFill>
                  <a:schemeClr val="bg1"/>
                </a:solidFill>
                <a:latin typeface="Preeti" pitchFamily="2" charset="0"/>
                <a:ea typeface="+mn-ea"/>
                <a:cs typeface="Kalimati" panose="00000400000000000000" pitchFamily="2"/>
              </a:rPr>
              <a:t> </a:t>
            </a: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निर्वाह भत्ता पाउने अवस्था </a:t>
            </a:r>
            <a:endParaRPr sz="4400" u="sng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  <a:hlinkClick r:id="rId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903DB9-1BB9-4EF4-87C0-26666396238C}"/>
              </a:ext>
            </a:extLst>
          </p:cNvPr>
          <p:cNvSpPr txBox="1"/>
          <p:nvPr/>
        </p:nvSpPr>
        <p:spPr>
          <a:xfrm>
            <a:off x="3089269" y="1641912"/>
            <a:ext cx="4772025" cy="7933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कुनै पनि सदस्यले तोकिएको रोजगारी नपाएको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9DC9FA6-9670-466C-A068-95F25BEE93FB}"/>
              </a:ext>
            </a:extLst>
          </p:cNvPr>
          <p:cNvSpPr/>
          <p:nvPr/>
        </p:nvSpPr>
        <p:spPr>
          <a:xfrm>
            <a:off x="4164011" y="2600409"/>
            <a:ext cx="2114550" cy="332951"/>
          </a:xfrm>
          <a:prstGeom prst="round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तथा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D562C3-FB65-4420-8970-CDA736A85A71}"/>
              </a:ext>
            </a:extLst>
          </p:cNvPr>
          <p:cNvSpPr txBox="1"/>
          <p:nvPr/>
        </p:nvSpPr>
        <p:spPr>
          <a:xfrm>
            <a:off x="3117845" y="3209700"/>
            <a:ext cx="4743449" cy="7933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नेपाल सरकारले तोके को भन्दा न्यून बार्षिक आय भएको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3D01A6-7FA1-47B4-B106-B32432E0CBE6}"/>
              </a:ext>
            </a:extLst>
          </p:cNvPr>
          <p:cNvSpPr/>
          <p:nvPr/>
        </p:nvSpPr>
        <p:spPr>
          <a:xfrm>
            <a:off x="4164011" y="4250112"/>
            <a:ext cx="2114550" cy="332951"/>
          </a:xfrm>
          <a:prstGeom prst="round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तथा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537A9B-89DE-4321-938F-E73A1BD5F3B8}"/>
              </a:ext>
            </a:extLst>
          </p:cNvPr>
          <p:cNvSpPr txBox="1"/>
          <p:nvPr/>
        </p:nvSpPr>
        <p:spPr>
          <a:xfrm>
            <a:off x="3032119" y="4830096"/>
            <a:ext cx="4743449" cy="7933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परिवारको कुनै पनि सदस्य वैदेशिक रोजगारीमा नगएको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4012063-3485-453F-BDDD-420961867C83}"/>
              </a:ext>
            </a:extLst>
          </p:cNvPr>
          <p:cNvSpPr/>
          <p:nvPr/>
        </p:nvSpPr>
        <p:spPr>
          <a:xfrm>
            <a:off x="4346568" y="5854845"/>
            <a:ext cx="2114550" cy="332951"/>
          </a:xfrm>
          <a:prstGeom prst="round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तथा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2D267A7-B5B2-4E90-9DD7-8122B978A2B1}"/>
              </a:ext>
            </a:extLst>
          </p:cNvPr>
          <p:cNvSpPr txBox="1"/>
          <p:nvPr/>
        </p:nvSpPr>
        <p:spPr>
          <a:xfrm>
            <a:off x="3043230" y="6371376"/>
            <a:ext cx="4914899" cy="30093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परिवारको कुनै पनि सदस्यले सरकारी कोष वा अन्य मुलुक वा राष्ट्रिय / अन्तर्राष्ट्रिय सघ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, </a:t>
            </a:r>
            <a:r>
              <a:rPr kumimoji="0" lang="ne-NP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संगठन वा अन्य कुनै संस्थाबाट नियमित निवृ</a:t>
            </a:r>
            <a:r>
              <a:rPr lang="ne-NP" sz="2400" dirty="0"/>
              <a:t>त्तिभरण वा अवकाश सुविधा लिइरहेको वा नेपाल सरकारको सहायता सम्बन्धी अन्य कोषबाट वा रोजगारदाताबाट नियमित रुपमा कुनै पनि किसिमको सहायता प्राप्त नगरेको 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2E262E4-58BA-4D7B-917C-4E87620B1B5D}"/>
              </a:ext>
            </a:extLst>
          </p:cNvPr>
          <p:cNvSpPr txBox="1"/>
          <p:nvPr/>
        </p:nvSpPr>
        <p:spPr>
          <a:xfrm>
            <a:off x="130483" y="4692134"/>
            <a:ext cx="2114551" cy="11627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e-NP" sz="2400" dirty="0"/>
              <a:t>सूचिकृत बेरोजगारको परिवार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215ED067-916B-4A7A-A6EF-02730325BD2D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2245034" y="2600410"/>
            <a:ext cx="787085" cy="2673080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2165DF05-9D39-459B-BDE4-24FDD596B06C}"/>
              </a:ext>
            </a:extLst>
          </p:cNvPr>
          <p:cNvCxnSpPr>
            <a:stCxn id="14" idx="3"/>
          </p:cNvCxnSpPr>
          <p:nvPr/>
        </p:nvCxnSpPr>
        <p:spPr>
          <a:xfrm flipV="1">
            <a:off x="2245034" y="3883809"/>
            <a:ext cx="591512" cy="1389681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C6EDAB0A-C6C9-43C4-98A4-547F0E61F1CC}"/>
              </a:ext>
            </a:extLst>
          </p:cNvPr>
          <p:cNvCxnSpPr>
            <a:stCxn id="14" idx="3"/>
          </p:cNvCxnSpPr>
          <p:nvPr/>
        </p:nvCxnSpPr>
        <p:spPr>
          <a:xfrm>
            <a:off x="2245034" y="5273490"/>
            <a:ext cx="591512" cy="0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6201264-19AE-4286-AABA-414F0B55E352}"/>
              </a:ext>
            </a:extLst>
          </p:cNvPr>
          <p:cNvCxnSpPr>
            <a:stCxn id="14" idx="3"/>
          </p:cNvCxnSpPr>
          <p:nvPr/>
        </p:nvCxnSpPr>
        <p:spPr>
          <a:xfrm>
            <a:off x="2245034" y="5273490"/>
            <a:ext cx="787085" cy="2365560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CD0377E-813F-4875-935A-D0FB6017970C}"/>
              </a:ext>
            </a:extLst>
          </p:cNvPr>
          <p:cNvSpPr txBox="1"/>
          <p:nvPr/>
        </p:nvSpPr>
        <p:spPr>
          <a:xfrm rot="16200000">
            <a:off x="6202523" y="5329800"/>
            <a:ext cx="7228098" cy="4240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स्थानीय तहले प्रमाणित गर्ने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xmlns="" id="{FA9305B5-F41A-4E39-B3B1-9B1A81ABF0D5}"/>
              </a:ext>
            </a:extLst>
          </p:cNvPr>
          <p:cNvSpPr/>
          <p:nvPr/>
        </p:nvSpPr>
        <p:spPr>
          <a:xfrm>
            <a:off x="8217899" y="4940123"/>
            <a:ext cx="443297" cy="931341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xmlns="" id="{1A9658A4-C8A1-4E4C-98BD-57BAE028E297}"/>
              </a:ext>
            </a:extLst>
          </p:cNvPr>
          <p:cNvSpPr/>
          <p:nvPr/>
        </p:nvSpPr>
        <p:spPr>
          <a:xfrm>
            <a:off x="7958129" y="1924050"/>
            <a:ext cx="424048" cy="6963489"/>
          </a:xfrm>
          <a:prstGeom prst="rightBrac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0CB570A-FF78-4603-9B19-21A7180447B8}"/>
              </a:ext>
            </a:extLst>
          </p:cNvPr>
          <p:cNvSpPr txBox="1"/>
          <p:nvPr/>
        </p:nvSpPr>
        <p:spPr>
          <a:xfrm rot="16200000">
            <a:off x="7569767" y="5329800"/>
            <a:ext cx="7228098" cy="4240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e-NP" sz="2400" dirty="0"/>
              <a:t>मन्त्रालयले विवरण रुजु गरी मलेनिकामा पठाउने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xmlns="" id="{EA383C0E-384D-4A51-97F8-C0E01C21D220}"/>
              </a:ext>
            </a:extLst>
          </p:cNvPr>
          <p:cNvSpPr/>
          <p:nvPr/>
        </p:nvSpPr>
        <p:spPr>
          <a:xfrm>
            <a:off x="10303237" y="4940123"/>
            <a:ext cx="443297" cy="931341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xmlns="" id="{8D3EFF1B-31C1-408F-ABD2-EB8940D4EE3A}"/>
              </a:ext>
            </a:extLst>
          </p:cNvPr>
          <p:cNvSpPr/>
          <p:nvPr/>
        </p:nvSpPr>
        <p:spPr>
          <a:xfrm>
            <a:off x="11665374" y="4940123"/>
            <a:ext cx="443297" cy="931341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46E56B2-0887-428A-93B3-302835986825}"/>
              </a:ext>
            </a:extLst>
          </p:cNvPr>
          <p:cNvSpPr txBox="1"/>
          <p:nvPr/>
        </p:nvSpPr>
        <p:spPr>
          <a:xfrm rot="16200000">
            <a:off x="8937012" y="5326075"/>
            <a:ext cx="7228098" cy="4240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परिवारले तोकेको व्यक्तिको बैङ्क खातामा ज्म्मा हुने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F4B842F-A6F4-4F6A-89FE-432E73518A53}"/>
              </a:ext>
            </a:extLst>
          </p:cNvPr>
          <p:cNvSpPr txBox="1"/>
          <p:nvPr/>
        </p:nvSpPr>
        <p:spPr>
          <a:xfrm rot="16200000">
            <a:off x="5249687" y="5326074"/>
            <a:ext cx="7228098" cy="4240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सम्बन्धित बेरोजगारले निवेदन दिने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xmlns="" id="{E32C9C04-6AAC-488A-9327-7281656D6A0F}"/>
              </a:ext>
            </a:extLst>
          </p:cNvPr>
          <p:cNvSpPr/>
          <p:nvPr/>
        </p:nvSpPr>
        <p:spPr>
          <a:xfrm>
            <a:off x="9185558" y="4940123"/>
            <a:ext cx="443297" cy="931341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9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1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1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1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1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1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1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1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1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1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01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01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1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1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1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01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01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1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6">
            <a:extLst>
              <a:ext uri="{FF2B5EF4-FFF2-40B4-BE49-F238E27FC236}">
                <a16:creationId xmlns:a16="http://schemas.microsoft.com/office/drawing/2014/main" xmlns="" id="{DB232858-8ECF-4A2E-80AC-0AFA9DAADB24}"/>
              </a:ext>
            </a:extLst>
          </p:cNvPr>
          <p:cNvSpPr/>
          <p:nvPr/>
        </p:nvSpPr>
        <p:spPr>
          <a:xfrm>
            <a:off x="2206" y="0"/>
            <a:ext cx="13002594" cy="144227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indent="514350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ne-NP" sz="900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  <a:p>
            <a:pPr indent="514350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परामर्श</a:t>
            </a:r>
            <a:r>
              <a:rPr lang="en-US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, </a:t>
            </a: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निर्देशन र समन्वय संयन्त्रहरु</a:t>
            </a:r>
            <a:endParaRPr sz="4400" u="sng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  <a:hlinkClick r:id="rId2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69F7D5A7-8E35-4CA8-99F5-3CEBD0034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780" y="1943100"/>
            <a:ext cx="11903220" cy="672465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dirty="0">
                <a:latin typeface="Preeti" pitchFamily="2" charset="0"/>
              </a:rPr>
              <a:t>;+3Lo </a:t>
            </a:r>
            <a:r>
              <a:rPr lang="en-US" sz="4800" dirty="0" err="1">
                <a:latin typeface="Preeti" pitchFamily="2" charset="0"/>
              </a:rPr>
              <a:t>lgb</a:t>
            </a:r>
            <a:r>
              <a:rPr lang="en-US" sz="4800" dirty="0">
                <a:latin typeface="Preeti" pitchFamily="2" charset="0"/>
              </a:rPr>
              <a:t>]{</a:t>
            </a:r>
            <a:r>
              <a:rPr lang="en-US" sz="4800" dirty="0" err="1">
                <a:latin typeface="Preeti" pitchFamily="2" charset="0"/>
              </a:rPr>
              <a:t>zs</a:t>
            </a:r>
            <a:r>
              <a:rPr lang="en-US" sz="4800" dirty="0">
                <a:latin typeface="Preeti" pitchFamily="2" charset="0"/>
              </a:rPr>
              <a:t> ;</a:t>
            </a:r>
            <a:r>
              <a:rPr lang="en-US" sz="4800" dirty="0" err="1">
                <a:latin typeface="Preeti" pitchFamily="2" charset="0"/>
              </a:rPr>
              <a:t>ldlt</a:t>
            </a:r>
            <a:r>
              <a:rPr lang="en-US" sz="4800" dirty="0">
                <a:latin typeface="Preeti" pitchFamily="2" charset="0"/>
              </a:rPr>
              <a:t> -df= &gt;d, /f]huf/ tyf ;fdflhs ;'/Iff </a:t>
            </a:r>
            <a:r>
              <a:rPr lang="en-US" sz="4800" dirty="0" err="1">
                <a:latin typeface="Preeti" pitchFamily="2" charset="0"/>
              </a:rPr>
              <a:t>dGqLHo"sf</a:t>
            </a:r>
            <a:r>
              <a:rPr lang="en-US" sz="4800" dirty="0">
                <a:latin typeface="Preeti" pitchFamily="2" charset="0"/>
              </a:rPr>
              <a:t>] </a:t>
            </a:r>
            <a:r>
              <a:rPr lang="en-US" sz="4800" dirty="0" err="1">
                <a:latin typeface="Preeti" pitchFamily="2" charset="0"/>
              </a:rPr>
              <a:t>cWoIftfdf</a:t>
            </a:r>
            <a:r>
              <a:rPr lang="en-US" sz="4800" dirty="0">
                <a:latin typeface="Preeti" pitchFamily="2" charset="0"/>
              </a:rPr>
              <a:t>_</a:t>
            </a:r>
          </a:p>
          <a:p>
            <a:pPr>
              <a:buFont typeface="Arial" pitchFamily="34" charset="0"/>
              <a:buChar char="•"/>
            </a:pPr>
            <a:r>
              <a:rPr lang="en-US" sz="4800" dirty="0" err="1">
                <a:latin typeface="Preeti" pitchFamily="2" charset="0"/>
              </a:rPr>
              <a:t>k|b</a:t>
            </a:r>
            <a:r>
              <a:rPr lang="en-US" sz="4800" dirty="0">
                <a:latin typeface="Preeti" pitchFamily="2" charset="0"/>
              </a:rPr>
              <a:t>]z </a:t>
            </a:r>
            <a:r>
              <a:rPr lang="en-US" sz="4800" dirty="0" err="1">
                <a:latin typeface="Preeti" pitchFamily="2" charset="0"/>
              </a:rPr>
              <a:t>lgb</a:t>
            </a:r>
            <a:r>
              <a:rPr lang="en-US" sz="4800" dirty="0">
                <a:latin typeface="Preeti" pitchFamily="2" charset="0"/>
              </a:rPr>
              <a:t>]{</a:t>
            </a:r>
            <a:r>
              <a:rPr lang="en-US" sz="4800" dirty="0" err="1">
                <a:latin typeface="Preeti" pitchFamily="2" charset="0"/>
              </a:rPr>
              <a:t>zs</a:t>
            </a:r>
            <a:r>
              <a:rPr lang="en-US" sz="4800" dirty="0">
                <a:latin typeface="Preeti" pitchFamily="2" charset="0"/>
              </a:rPr>
              <a:t> ;</a:t>
            </a:r>
            <a:r>
              <a:rPr lang="en-US" sz="4800" dirty="0" err="1">
                <a:latin typeface="Preeti" pitchFamily="2" charset="0"/>
              </a:rPr>
              <a:t>ldlt</a:t>
            </a:r>
            <a:r>
              <a:rPr lang="en-US" sz="4800" dirty="0">
                <a:latin typeface="Preeti" pitchFamily="2" charset="0"/>
              </a:rPr>
              <a:t> -df= ;fdflhs ljsf; </a:t>
            </a:r>
            <a:r>
              <a:rPr lang="en-US" sz="4800" dirty="0" err="1">
                <a:latin typeface="Preeti" pitchFamily="2" charset="0"/>
              </a:rPr>
              <a:t>dGqLHo"sf</a:t>
            </a:r>
            <a:r>
              <a:rPr lang="en-US" sz="4800" dirty="0">
                <a:latin typeface="Preeti" pitchFamily="2" charset="0"/>
              </a:rPr>
              <a:t>] </a:t>
            </a:r>
            <a:r>
              <a:rPr lang="en-US" sz="4800" dirty="0" err="1">
                <a:latin typeface="Preeti" pitchFamily="2" charset="0"/>
              </a:rPr>
              <a:t>cWoIftfdf</a:t>
            </a:r>
            <a:r>
              <a:rPr lang="en-US" sz="4800" dirty="0">
                <a:latin typeface="Preeti" pitchFamily="2" charset="0"/>
              </a:rPr>
              <a:t>_</a:t>
            </a:r>
          </a:p>
          <a:p>
            <a:pPr>
              <a:buFont typeface="Arial" pitchFamily="34" charset="0"/>
              <a:buChar char="•"/>
            </a:pPr>
            <a:r>
              <a:rPr lang="en-US" sz="4800" dirty="0" err="1">
                <a:latin typeface="Preeti" pitchFamily="2" charset="0"/>
              </a:rPr>
              <a:t>lhNnf</a:t>
            </a:r>
            <a:r>
              <a:rPr lang="en-US" sz="4800" dirty="0">
                <a:latin typeface="Preeti" pitchFamily="2" charset="0"/>
              </a:rPr>
              <a:t> ;</a:t>
            </a:r>
            <a:r>
              <a:rPr lang="en-US" sz="4800" dirty="0" err="1">
                <a:latin typeface="Preeti" pitchFamily="2" charset="0"/>
              </a:rPr>
              <a:t>dGjo</a:t>
            </a:r>
            <a:r>
              <a:rPr lang="en-US" sz="4800" dirty="0">
                <a:latin typeface="Preeti" pitchFamily="2" charset="0"/>
              </a:rPr>
              <a:t> ;</a:t>
            </a:r>
            <a:r>
              <a:rPr lang="en-US" sz="4800" dirty="0" err="1">
                <a:latin typeface="Preeti" pitchFamily="2" charset="0"/>
              </a:rPr>
              <a:t>ldlt</a:t>
            </a:r>
            <a:endParaRPr lang="en-US" sz="4800" dirty="0">
              <a:latin typeface="Preeti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800" dirty="0">
                <a:latin typeface="Preeti" pitchFamily="2" charset="0"/>
              </a:rPr>
              <a:t>:</a:t>
            </a:r>
            <a:r>
              <a:rPr lang="en-US" sz="4800" dirty="0" err="1">
                <a:latin typeface="Preeti" pitchFamily="2" charset="0"/>
              </a:rPr>
              <a:t>yfgLo</a:t>
            </a:r>
            <a:r>
              <a:rPr lang="en-US" sz="4800" dirty="0">
                <a:latin typeface="Preeti" pitchFamily="2" charset="0"/>
              </a:rPr>
              <a:t> </a:t>
            </a:r>
            <a:r>
              <a:rPr lang="en-US" sz="4800" dirty="0" err="1">
                <a:latin typeface="Preeti" pitchFamily="2" charset="0"/>
              </a:rPr>
              <a:t>lgb</a:t>
            </a:r>
            <a:r>
              <a:rPr lang="en-US" sz="4800" dirty="0">
                <a:latin typeface="Preeti" pitchFamily="2" charset="0"/>
              </a:rPr>
              <a:t>]{</a:t>
            </a:r>
            <a:r>
              <a:rPr lang="en-US" sz="4800" dirty="0" err="1">
                <a:latin typeface="Preeti" pitchFamily="2" charset="0"/>
              </a:rPr>
              <a:t>zs</a:t>
            </a:r>
            <a:r>
              <a:rPr lang="en-US" sz="4800" dirty="0">
                <a:latin typeface="Preeti" pitchFamily="2" charset="0"/>
              </a:rPr>
              <a:t> ;</a:t>
            </a:r>
            <a:r>
              <a:rPr lang="en-US" sz="4800" dirty="0" err="1">
                <a:latin typeface="Preeti" pitchFamily="2" charset="0"/>
              </a:rPr>
              <a:t>ldlt</a:t>
            </a:r>
            <a:r>
              <a:rPr lang="en-US" sz="4800" dirty="0">
                <a:latin typeface="Preeti" pitchFamily="2" charset="0"/>
              </a:rPr>
              <a:t> -</a:t>
            </a:r>
            <a:r>
              <a:rPr lang="en-US" sz="4800" dirty="0" err="1">
                <a:latin typeface="Preeti" pitchFamily="2" charset="0"/>
              </a:rPr>
              <a:t>cWoIf</a:t>
            </a:r>
            <a:r>
              <a:rPr lang="en-US" sz="4800" dirty="0">
                <a:latin typeface="Preeti" pitchFamily="2" charset="0"/>
              </a:rPr>
              <a:t> jf </a:t>
            </a:r>
            <a:r>
              <a:rPr lang="en-US" sz="4800" dirty="0" err="1">
                <a:latin typeface="Preeti" pitchFamily="2" charset="0"/>
              </a:rPr>
              <a:t>k|d'vsf</a:t>
            </a:r>
            <a:r>
              <a:rPr lang="en-US" sz="4800" dirty="0">
                <a:latin typeface="Preeti" pitchFamily="2" charset="0"/>
              </a:rPr>
              <a:t>] </a:t>
            </a:r>
            <a:r>
              <a:rPr lang="en-US" sz="4800" dirty="0" err="1">
                <a:latin typeface="Preeti" pitchFamily="2" charset="0"/>
              </a:rPr>
              <a:t>cWoIftfdf</a:t>
            </a:r>
            <a:r>
              <a:rPr lang="en-US" sz="4800" dirty="0">
                <a:latin typeface="Preeti" pitchFamily="2" charset="0"/>
              </a:rPr>
              <a:t>_</a:t>
            </a:r>
          </a:p>
          <a:p>
            <a:pPr>
              <a:buFont typeface="Arial" pitchFamily="34" charset="0"/>
              <a:buChar char="•"/>
            </a:pPr>
            <a:r>
              <a:rPr lang="en-US" sz="4800" dirty="0">
                <a:latin typeface="Preeti" pitchFamily="2" charset="0"/>
              </a:rPr>
              <a:t>/f]huf/ ;</a:t>
            </a:r>
            <a:r>
              <a:rPr lang="en-US" sz="4800" dirty="0" err="1">
                <a:latin typeface="Preeti" pitchFamily="2" charset="0"/>
              </a:rPr>
              <a:t>Dafb</a:t>
            </a:r>
            <a:r>
              <a:rPr lang="en-US" sz="4800" dirty="0">
                <a:latin typeface="Preeti" pitchFamily="2" charset="0"/>
              </a:rPr>
              <a:t> </a:t>
            </a:r>
            <a:r>
              <a:rPr lang="en-US" sz="4800" dirty="0" err="1">
                <a:latin typeface="Preeti" pitchFamily="2" charset="0"/>
              </a:rPr>
              <a:t>d~rx</a:t>
            </a:r>
            <a:r>
              <a:rPr lang="en-US" sz="4800" dirty="0">
                <a:latin typeface="Preeti" pitchFamily="2" charset="0"/>
              </a:rPr>
              <a:t>? -;+3, </a:t>
            </a:r>
            <a:r>
              <a:rPr lang="en-US" sz="4800" dirty="0" err="1">
                <a:latin typeface="Preeti" pitchFamily="2" charset="0"/>
              </a:rPr>
              <a:t>k|b</a:t>
            </a:r>
            <a:r>
              <a:rPr lang="en-US" sz="4800" dirty="0">
                <a:latin typeface="Preeti" pitchFamily="2" charset="0"/>
              </a:rPr>
              <a:t>]z / :</a:t>
            </a:r>
            <a:r>
              <a:rPr lang="en-US" sz="4800" dirty="0" err="1">
                <a:latin typeface="Preeti" pitchFamily="2" charset="0"/>
              </a:rPr>
              <a:t>yfgLo</a:t>
            </a:r>
            <a:r>
              <a:rPr lang="en-US" sz="4800" dirty="0">
                <a:latin typeface="Preeti" pitchFamily="2" charset="0"/>
              </a:rPr>
              <a:t> </a:t>
            </a:r>
            <a:r>
              <a:rPr lang="en-US" sz="4800" dirty="0" err="1">
                <a:latin typeface="Preeti" pitchFamily="2" charset="0"/>
              </a:rPr>
              <a:t>txdf</a:t>
            </a:r>
            <a:r>
              <a:rPr lang="en-US" sz="4800" dirty="0">
                <a:latin typeface="Preeti" pitchFamily="2" charset="0"/>
              </a:rPr>
              <a:t>_</a:t>
            </a:r>
          </a:p>
          <a:p>
            <a:pPr>
              <a:buFont typeface="Arial" pitchFamily="34" charset="0"/>
              <a:buChar char="•"/>
            </a:pPr>
            <a:r>
              <a:rPr lang="en-US" sz="4800" dirty="0">
                <a:latin typeface="Preeti" pitchFamily="2" charset="0"/>
              </a:rPr>
              <a:t>lj1 ;</a:t>
            </a:r>
            <a:r>
              <a:rPr lang="en-US" sz="4800" dirty="0" err="1">
                <a:latin typeface="Preeti" pitchFamily="2" charset="0"/>
              </a:rPr>
              <a:t>d"xx</a:t>
            </a:r>
            <a:r>
              <a:rPr lang="en-US" sz="4800" dirty="0">
                <a:latin typeface="Preeti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210649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1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1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1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1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1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857">
            <a:extLst>
              <a:ext uri="{FF2B5EF4-FFF2-40B4-BE49-F238E27FC236}">
                <a16:creationId xmlns:a16="http://schemas.microsoft.com/office/drawing/2014/main" xmlns="" id="{73907026-36DC-4F5E-A636-6DBB29BE28FC}"/>
              </a:ext>
            </a:extLst>
          </p:cNvPr>
          <p:cNvSpPr/>
          <p:nvPr/>
        </p:nvSpPr>
        <p:spPr>
          <a:xfrm>
            <a:off x="8111640" y="4207536"/>
            <a:ext cx="1729285" cy="1158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3333" y="21600"/>
                </a:lnTo>
                <a:lnTo>
                  <a:pt x="3333" y="21301"/>
                </a:lnTo>
                <a:cubicBezTo>
                  <a:pt x="3030" y="13379"/>
                  <a:pt x="1834" y="6139"/>
                  <a:pt x="0" y="331"/>
                </a:cubicBezTo>
                <a:lnTo>
                  <a:pt x="127" y="0"/>
                </a:lnTo>
                <a:cubicBezTo>
                  <a:pt x="2030" y="6022"/>
                  <a:pt x="3181" y="13250"/>
                  <a:pt x="3492" y="21002"/>
                </a:cubicBezTo>
                <a:lnTo>
                  <a:pt x="21600" y="21002"/>
                </a:lnTo>
                <a:lnTo>
                  <a:pt x="21600" y="21600"/>
                </a:lnTo>
              </a:path>
            </a:pathLst>
          </a:custGeom>
          <a:solidFill>
            <a:srgbClr val="D16E83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Preeti" pitchFamily="2" charset="0"/>
            </a:endParaRPr>
          </a:p>
        </p:txBody>
      </p:sp>
      <p:sp>
        <p:nvSpPr>
          <p:cNvPr id="10" name="Shape 858">
            <a:extLst>
              <a:ext uri="{FF2B5EF4-FFF2-40B4-BE49-F238E27FC236}">
                <a16:creationId xmlns:a16="http://schemas.microsoft.com/office/drawing/2014/main" xmlns="" id="{8965B699-B808-4CED-8E00-C8885C79B313}"/>
              </a:ext>
            </a:extLst>
          </p:cNvPr>
          <p:cNvSpPr/>
          <p:nvPr/>
        </p:nvSpPr>
        <p:spPr>
          <a:xfrm>
            <a:off x="5087450" y="2786498"/>
            <a:ext cx="1176776" cy="113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92" y="12168"/>
                </a:moveTo>
                <a:lnTo>
                  <a:pt x="20992" y="0"/>
                </a:lnTo>
                <a:lnTo>
                  <a:pt x="21600" y="0"/>
                </a:lnTo>
                <a:lnTo>
                  <a:pt x="21600" y="12609"/>
                </a:lnTo>
                <a:lnTo>
                  <a:pt x="21291" y="12609"/>
                </a:lnTo>
                <a:cubicBezTo>
                  <a:pt x="13372" y="13415"/>
                  <a:pt x="6147" y="16658"/>
                  <a:pt x="331" y="21600"/>
                </a:cubicBezTo>
                <a:lnTo>
                  <a:pt x="0" y="21258"/>
                </a:lnTo>
                <a:cubicBezTo>
                  <a:pt x="6030" y="16128"/>
                  <a:pt x="13255" y="13006"/>
                  <a:pt x="20992" y="12168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Preeti" pitchFamily="2" charset="0"/>
            </a:endParaRPr>
          </a:p>
        </p:txBody>
      </p:sp>
      <p:sp>
        <p:nvSpPr>
          <p:cNvPr id="11" name="Shape 859">
            <a:extLst>
              <a:ext uri="{FF2B5EF4-FFF2-40B4-BE49-F238E27FC236}">
                <a16:creationId xmlns:a16="http://schemas.microsoft.com/office/drawing/2014/main" xmlns="" id="{86706699-9F7E-4D10-B97E-81CCAAEFB462}"/>
              </a:ext>
            </a:extLst>
          </p:cNvPr>
          <p:cNvSpPr/>
          <p:nvPr/>
        </p:nvSpPr>
        <p:spPr>
          <a:xfrm>
            <a:off x="2896900" y="3735566"/>
            <a:ext cx="1918075" cy="1630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61" y="6407"/>
                </a:moveTo>
                <a:lnTo>
                  <a:pt x="16100" y="431"/>
                </a:lnTo>
                <a:lnTo>
                  <a:pt x="0" y="431"/>
                </a:lnTo>
                <a:lnTo>
                  <a:pt x="0" y="0"/>
                </a:lnTo>
                <a:lnTo>
                  <a:pt x="16225" y="0"/>
                </a:lnTo>
                <a:lnTo>
                  <a:pt x="16225" y="154"/>
                </a:lnTo>
                <a:lnTo>
                  <a:pt x="16303" y="62"/>
                </a:lnTo>
                <a:lnTo>
                  <a:pt x="21600" y="6299"/>
                </a:lnTo>
                <a:lnTo>
                  <a:pt x="21476" y="6453"/>
                </a:lnTo>
                <a:lnTo>
                  <a:pt x="21495" y="6476"/>
                </a:lnTo>
                <a:cubicBezTo>
                  <a:pt x="18555" y="10688"/>
                  <a:pt x="16630" y="15909"/>
                  <a:pt x="16153" y="21600"/>
                </a:cubicBezTo>
                <a:lnTo>
                  <a:pt x="15878" y="21600"/>
                </a:lnTo>
                <a:cubicBezTo>
                  <a:pt x="16316" y="16017"/>
                  <a:pt x="18149" y="10781"/>
                  <a:pt x="21161" y="6407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Preeti" pitchFamily="2" charset="0"/>
            </a:endParaRPr>
          </a:p>
        </p:txBody>
      </p:sp>
      <p:sp>
        <p:nvSpPr>
          <p:cNvPr id="12" name="Shape 861">
            <a:extLst>
              <a:ext uri="{FF2B5EF4-FFF2-40B4-BE49-F238E27FC236}">
                <a16:creationId xmlns:a16="http://schemas.microsoft.com/office/drawing/2014/main" xmlns="" id="{5B469684-6BB4-4230-9EB1-9034B67F7B14}"/>
              </a:ext>
            </a:extLst>
          </p:cNvPr>
          <p:cNvSpPr/>
          <p:nvPr/>
        </p:nvSpPr>
        <p:spPr>
          <a:xfrm rot="191261">
            <a:off x="8101380" y="5790168"/>
            <a:ext cx="1128184" cy="1384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77" y="21146"/>
                </a:moveTo>
                <a:lnTo>
                  <a:pt x="4277" y="21169"/>
                </a:lnTo>
                <a:lnTo>
                  <a:pt x="21600" y="21169"/>
                </a:lnTo>
                <a:lnTo>
                  <a:pt x="21600" y="21600"/>
                </a:lnTo>
                <a:lnTo>
                  <a:pt x="4120" y="21600"/>
                </a:lnTo>
                <a:lnTo>
                  <a:pt x="4120" y="21538"/>
                </a:lnTo>
                <a:lnTo>
                  <a:pt x="0" y="15301"/>
                </a:lnTo>
                <a:lnTo>
                  <a:pt x="102" y="15147"/>
                </a:lnTo>
                <a:lnTo>
                  <a:pt x="86" y="15124"/>
                </a:lnTo>
                <a:cubicBezTo>
                  <a:pt x="2370" y="10912"/>
                  <a:pt x="3860" y="5691"/>
                  <a:pt x="4237" y="0"/>
                </a:cubicBezTo>
                <a:lnTo>
                  <a:pt x="4450" y="0"/>
                </a:lnTo>
                <a:cubicBezTo>
                  <a:pt x="4104" y="5583"/>
                  <a:pt x="2685" y="10819"/>
                  <a:pt x="346" y="15193"/>
                </a:cubicBezTo>
                <a:lnTo>
                  <a:pt x="4277" y="21146"/>
                </a:ln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Preeti" pitchFamily="2" charset="0"/>
            </a:endParaRPr>
          </a:p>
        </p:txBody>
      </p:sp>
      <p:sp>
        <p:nvSpPr>
          <p:cNvPr id="13" name="Shape 862">
            <a:extLst>
              <a:ext uri="{FF2B5EF4-FFF2-40B4-BE49-F238E27FC236}">
                <a16:creationId xmlns:a16="http://schemas.microsoft.com/office/drawing/2014/main" xmlns="" id="{30CCFB47-EDF0-45EF-8C09-035610A5A65D}"/>
              </a:ext>
            </a:extLst>
          </p:cNvPr>
          <p:cNvSpPr/>
          <p:nvPr/>
        </p:nvSpPr>
        <p:spPr>
          <a:xfrm>
            <a:off x="6639304" y="7221464"/>
            <a:ext cx="1176776" cy="113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8" y="9432"/>
                </a:moveTo>
                <a:lnTo>
                  <a:pt x="598" y="21600"/>
                </a:lnTo>
                <a:lnTo>
                  <a:pt x="0" y="21600"/>
                </a:lnTo>
                <a:lnTo>
                  <a:pt x="0" y="8991"/>
                </a:lnTo>
                <a:lnTo>
                  <a:pt x="299" y="8991"/>
                </a:lnTo>
                <a:cubicBezTo>
                  <a:pt x="8221" y="8185"/>
                  <a:pt x="15450" y="4953"/>
                  <a:pt x="21269" y="0"/>
                </a:cubicBezTo>
                <a:lnTo>
                  <a:pt x="21600" y="342"/>
                </a:lnTo>
                <a:cubicBezTo>
                  <a:pt x="15578" y="5483"/>
                  <a:pt x="8339" y="8594"/>
                  <a:pt x="598" y="943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Preeti" pitchFamily="2" charset="0"/>
            </a:endParaRPr>
          </a:p>
        </p:txBody>
      </p:sp>
      <p:sp>
        <p:nvSpPr>
          <p:cNvPr id="14" name="Shape 863">
            <a:extLst>
              <a:ext uri="{FF2B5EF4-FFF2-40B4-BE49-F238E27FC236}">
                <a16:creationId xmlns:a16="http://schemas.microsoft.com/office/drawing/2014/main" xmlns="" id="{91A70E2C-C181-4BE2-8AE4-C2052F742CCA}"/>
              </a:ext>
            </a:extLst>
          </p:cNvPr>
          <p:cNvSpPr/>
          <p:nvPr/>
        </p:nvSpPr>
        <p:spPr>
          <a:xfrm>
            <a:off x="4330761" y="4212665"/>
            <a:ext cx="704808" cy="1184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354"/>
                </a:moveTo>
                <a:cubicBezTo>
                  <a:pt x="14566" y="8385"/>
                  <a:pt x="10008" y="14680"/>
                  <a:pt x="8886" y="21600"/>
                </a:cubicBezTo>
                <a:lnTo>
                  <a:pt x="0" y="21091"/>
                </a:lnTo>
                <a:cubicBezTo>
                  <a:pt x="0" y="21091"/>
                  <a:pt x="659" y="8184"/>
                  <a:pt x="14815" y="0"/>
                </a:cubicBezTo>
                <a:lnTo>
                  <a:pt x="21600" y="3354"/>
                </a:ln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Preeti" pitchFamily="2" charset="0"/>
            </a:endParaRPr>
          </a:p>
        </p:txBody>
      </p:sp>
      <p:sp>
        <p:nvSpPr>
          <p:cNvPr id="15" name="Shape 864">
            <a:extLst>
              <a:ext uri="{FF2B5EF4-FFF2-40B4-BE49-F238E27FC236}">
                <a16:creationId xmlns:a16="http://schemas.microsoft.com/office/drawing/2014/main" xmlns="" id="{E5ABB0B4-24AB-49D2-B8B6-091658F1C5CB}"/>
              </a:ext>
            </a:extLst>
          </p:cNvPr>
          <p:cNvSpPr/>
          <p:nvPr/>
        </p:nvSpPr>
        <p:spPr>
          <a:xfrm>
            <a:off x="4330761" y="5759388"/>
            <a:ext cx="702243" cy="1171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23" y="0"/>
                </a:moveTo>
                <a:cubicBezTo>
                  <a:pt x="10085" y="6871"/>
                  <a:pt x="14626" y="13099"/>
                  <a:pt x="21600" y="18127"/>
                </a:cubicBezTo>
                <a:lnTo>
                  <a:pt x="14591" y="21600"/>
                </a:lnTo>
                <a:cubicBezTo>
                  <a:pt x="14591" y="21600"/>
                  <a:pt x="1359" y="13528"/>
                  <a:pt x="0" y="547"/>
                </a:cubicBezTo>
                <a:lnTo>
                  <a:pt x="8923" y="0"/>
                </a:lnTo>
              </a:path>
            </a:pathLst>
          </a:custGeom>
          <a:solidFill>
            <a:srgbClr val="D16E83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Preeti" pitchFamily="2" charset="0"/>
            </a:endParaRPr>
          </a:p>
        </p:txBody>
      </p:sp>
      <p:sp>
        <p:nvSpPr>
          <p:cNvPr id="16" name="Shape 865">
            <a:extLst>
              <a:ext uri="{FF2B5EF4-FFF2-40B4-BE49-F238E27FC236}">
                <a16:creationId xmlns:a16="http://schemas.microsoft.com/office/drawing/2014/main" xmlns="" id="{C9516297-9458-4BFF-B553-B2CCFA8DE500}"/>
              </a:ext>
            </a:extLst>
          </p:cNvPr>
          <p:cNvSpPr/>
          <p:nvPr/>
        </p:nvSpPr>
        <p:spPr>
          <a:xfrm>
            <a:off x="5092580" y="6993175"/>
            <a:ext cx="1184471" cy="712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20" extrusionOk="0">
                <a:moveTo>
                  <a:pt x="3445" y="0"/>
                </a:moveTo>
                <a:cubicBezTo>
                  <a:pt x="8468" y="6790"/>
                  <a:pt x="14721" y="11242"/>
                  <a:pt x="21600" y="12264"/>
                </a:cubicBezTo>
                <a:lnTo>
                  <a:pt x="21059" y="21219"/>
                </a:lnTo>
                <a:cubicBezTo>
                  <a:pt x="21059" y="21219"/>
                  <a:pt x="10652" y="21600"/>
                  <a:pt x="0" y="6790"/>
                </a:cubicBezTo>
                <a:lnTo>
                  <a:pt x="3445" y="0"/>
                </a:lnTo>
              </a:path>
            </a:pathLst>
          </a:custGeom>
          <a:solidFill>
            <a:srgbClr val="F67A83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Preeti" pitchFamily="2" charset="0"/>
            </a:endParaRPr>
          </a:p>
        </p:txBody>
      </p:sp>
      <p:sp>
        <p:nvSpPr>
          <p:cNvPr id="17" name="Shape 866">
            <a:extLst>
              <a:ext uri="{FF2B5EF4-FFF2-40B4-BE49-F238E27FC236}">
                <a16:creationId xmlns:a16="http://schemas.microsoft.com/office/drawing/2014/main" xmlns="" id="{0C49C373-7F00-43C4-B727-1310B0040912}"/>
              </a:ext>
            </a:extLst>
          </p:cNvPr>
          <p:cNvSpPr/>
          <p:nvPr/>
        </p:nvSpPr>
        <p:spPr>
          <a:xfrm>
            <a:off x="6613653" y="7000871"/>
            <a:ext cx="1184471" cy="694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663"/>
                </a:moveTo>
                <a:cubicBezTo>
                  <a:pt x="6920" y="11632"/>
                  <a:pt x="13247" y="7037"/>
                  <a:pt x="18310" y="0"/>
                </a:cubicBezTo>
                <a:lnTo>
                  <a:pt x="21600" y="6838"/>
                </a:lnTo>
                <a:cubicBezTo>
                  <a:pt x="13692" y="20623"/>
                  <a:pt x="456" y="21600"/>
                  <a:pt x="456" y="21600"/>
                </a:cubicBezTo>
                <a:lnTo>
                  <a:pt x="0" y="12663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Preeti" pitchFamily="2" charset="0"/>
            </a:endParaRPr>
          </a:p>
        </p:txBody>
      </p:sp>
      <p:sp>
        <p:nvSpPr>
          <p:cNvPr id="18" name="Shape 867">
            <a:extLst>
              <a:ext uri="{FF2B5EF4-FFF2-40B4-BE49-F238E27FC236}">
                <a16:creationId xmlns:a16="http://schemas.microsoft.com/office/drawing/2014/main" xmlns="" id="{38297E0A-6F58-41FA-8941-0C244F6CA681}"/>
              </a:ext>
            </a:extLst>
          </p:cNvPr>
          <p:cNvSpPr/>
          <p:nvPr/>
        </p:nvSpPr>
        <p:spPr>
          <a:xfrm>
            <a:off x="7867961" y="5759388"/>
            <a:ext cx="715068" cy="1184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26" y="0"/>
                </a:moveTo>
                <a:lnTo>
                  <a:pt x="21600" y="541"/>
                </a:lnTo>
                <a:cubicBezTo>
                  <a:pt x="21196" y="12655"/>
                  <a:pt x="6972" y="21600"/>
                  <a:pt x="6972" y="21600"/>
                </a:cubicBezTo>
                <a:lnTo>
                  <a:pt x="0" y="18071"/>
                </a:lnTo>
                <a:cubicBezTo>
                  <a:pt x="6937" y="13079"/>
                  <a:pt x="11485" y="6857"/>
                  <a:pt x="12626" y="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Preeti" pitchFamily="2" charset="0"/>
            </a:endParaRPr>
          </a:p>
        </p:txBody>
      </p:sp>
      <p:sp>
        <p:nvSpPr>
          <p:cNvPr id="19" name="Shape 868">
            <a:extLst>
              <a:ext uri="{FF2B5EF4-FFF2-40B4-BE49-F238E27FC236}">
                <a16:creationId xmlns:a16="http://schemas.microsoft.com/office/drawing/2014/main" xmlns="" id="{FC0867A7-B8A0-4CDA-A882-DD539A813798}"/>
              </a:ext>
            </a:extLst>
          </p:cNvPr>
          <p:cNvSpPr/>
          <p:nvPr/>
        </p:nvSpPr>
        <p:spPr>
          <a:xfrm>
            <a:off x="7885916" y="4225490"/>
            <a:ext cx="702242" cy="1184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63" y="21600"/>
                </a:moveTo>
                <a:cubicBezTo>
                  <a:pt x="11444" y="14718"/>
                  <a:pt x="6902" y="8441"/>
                  <a:pt x="0" y="3383"/>
                </a:cubicBezTo>
                <a:lnTo>
                  <a:pt x="7009" y="0"/>
                </a:lnTo>
                <a:cubicBezTo>
                  <a:pt x="21493" y="9363"/>
                  <a:pt x="21600" y="21123"/>
                  <a:pt x="21600" y="21123"/>
                </a:cubicBezTo>
                <a:lnTo>
                  <a:pt x="12463" y="21600"/>
                </a:lnTo>
              </a:path>
            </a:pathLst>
          </a:custGeom>
          <a:solidFill>
            <a:srgbClr val="D16E83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Preeti" pitchFamily="2" charset="0"/>
            </a:endParaRPr>
          </a:p>
        </p:txBody>
      </p:sp>
      <p:sp>
        <p:nvSpPr>
          <p:cNvPr id="20" name="Shape 869">
            <a:extLst>
              <a:ext uri="{FF2B5EF4-FFF2-40B4-BE49-F238E27FC236}">
                <a16:creationId xmlns:a16="http://schemas.microsoft.com/office/drawing/2014/main" xmlns="" id="{0181F003-56DF-4740-8922-EE52AE99F07E}"/>
              </a:ext>
            </a:extLst>
          </p:cNvPr>
          <p:cNvSpPr/>
          <p:nvPr/>
        </p:nvSpPr>
        <p:spPr>
          <a:xfrm>
            <a:off x="6641868" y="3450846"/>
            <a:ext cx="1181906" cy="709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88" y="21600"/>
                </a:moveTo>
                <a:cubicBezTo>
                  <a:pt x="13170" y="14601"/>
                  <a:pt x="6878" y="9941"/>
                  <a:pt x="0" y="8789"/>
                </a:cubicBezTo>
                <a:lnTo>
                  <a:pt x="489" y="0"/>
                </a:lnTo>
                <a:cubicBezTo>
                  <a:pt x="14648" y="1949"/>
                  <a:pt x="21600" y="14743"/>
                  <a:pt x="21600" y="14743"/>
                </a:cubicBezTo>
                <a:lnTo>
                  <a:pt x="18188" y="21600"/>
                </a:lnTo>
              </a:path>
            </a:pathLst>
          </a:custGeom>
          <a:solidFill>
            <a:srgbClr val="F67A83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Preeti" pitchFamily="2" charset="0"/>
            </a:endParaRPr>
          </a:p>
        </p:txBody>
      </p:sp>
      <p:sp>
        <p:nvSpPr>
          <p:cNvPr id="21" name="Shape 870">
            <a:extLst>
              <a:ext uri="{FF2B5EF4-FFF2-40B4-BE49-F238E27FC236}">
                <a16:creationId xmlns:a16="http://schemas.microsoft.com/office/drawing/2014/main" xmlns="" id="{CC589C7F-217F-4370-AD32-575224F640FE}"/>
              </a:ext>
            </a:extLst>
          </p:cNvPr>
          <p:cNvSpPr/>
          <p:nvPr/>
        </p:nvSpPr>
        <p:spPr>
          <a:xfrm>
            <a:off x="5105405" y="3450027"/>
            <a:ext cx="1184472" cy="697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6" extrusionOk="0">
                <a:moveTo>
                  <a:pt x="21600" y="8877"/>
                </a:moveTo>
                <a:cubicBezTo>
                  <a:pt x="14690" y="9883"/>
                  <a:pt x="8405" y="14502"/>
                  <a:pt x="3317" y="21546"/>
                </a:cubicBezTo>
                <a:lnTo>
                  <a:pt x="0" y="14646"/>
                </a:lnTo>
                <a:cubicBezTo>
                  <a:pt x="9422" y="-54"/>
                  <a:pt x="21123" y="0"/>
                  <a:pt x="21123" y="0"/>
                </a:cubicBezTo>
                <a:lnTo>
                  <a:pt x="21600" y="8877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Preeti" pitchFamily="2" charset="0"/>
            </a:endParaRPr>
          </a:p>
        </p:txBody>
      </p:sp>
      <p:sp>
        <p:nvSpPr>
          <p:cNvPr id="25" name="Shape 883">
            <a:extLst>
              <a:ext uri="{FF2B5EF4-FFF2-40B4-BE49-F238E27FC236}">
                <a16:creationId xmlns:a16="http://schemas.microsoft.com/office/drawing/2014/main" xmlns="" id="{FA87B5D3-47D6-4919-8C54-314FD218C7F1}"/>
              </a:ext>
            </a:extLst>
          </p:cNvPr>
          <p:cNvSpPr/>
          <p:nvPr/>
        </p:nvSpPr>
        <p:spPr>
          <a:xfrm>
            <a:off x="1799049" y="2247358"/>
            <a:ext cx="2853803" cy="4866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ljsf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;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sp>
        <p:nvSpPr>
          <p:cNvPr id="26" name="Shape 886">
            <a:extLst>
              <a:ext uri="{FF2B5EF4-FFF2-40B4-BE49-F238E27FC236}">
                <a16:creationId xmlns:a16="http://schemas.microsoft.com/office/drawing/2014/main" xmlns="" id="{29ACF254-20D8-4E8C-AFDC-86576BB520B0}"/>
              </a:ext>
            </a:extLst>
          </p:cNvPr>
          <p:cNvSpPr/>
          <p:nvPr/>
        </p:nvSpPr>
        <p:spPr>
          <a:xfrm>
            <a:off x="2079460" y="5353353"/>
            <a:ext cx="2474552" cy="4866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/f]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huf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/L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l;h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{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gf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sp>
        <p:nvSpPr>
          <p:cNvPr id="27" name="Shape 889">
            <a:extLst>
              <a:ext uri="{FF2B5EF4-FFF2-40B4-BE49-F238E27FC236}">
                <a16:creationId xmlns:a16="http://schemas.microsoft.com/office/drawing/2014/main" xmlns="" id="{78CE098A-308F-4831-8B32-520DEE80EF2B}"/>
              </a:ext>
            </a:extLst>
          </p:cNvPr>
          <p:cNvSpPr/>
          <p:nvPr/>
        </p:nvSpPr>
        <p:spPr>
          <a:xfrm>
            <a:off x="4248937" y="1934919"/>
            <a:ext cx="2853802" cy="4866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ul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aL</a:t>
            </a:r>
            <a:r>
              <a:rPr lang="en-GB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 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sp>
        <p:nvSpPr>
          <p:cNvPr id="28" name="Shape 901">
            <a:extLst>
              <a:ext uri="{FF2B5EF4-FFF2-40B4-BE49-F238E27FC236}">
                <a16:creationId xmlns:a16="http://schemas.microsoft.com/office/drawing/2014/main" xmlns="" id="{234B32A0-9A61-4977-87BF-90841ED17449}"/>
              </a:ext>
            </a:extLst>
          </p:cNvPr>
          <p:cNvSpPr/>
          <p:nvPr/>
        </p:nvSpPr>
        <p:spPr>
          <a:xfrm>
            <a:off x="9840925" y="2627027"/>
            <a:ext cx="2853802" cy="4866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cfGtl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/s /f]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huf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/L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sp>
        <p:nvSpPr>
          <p:cNvPr id="29" name="Shape 904">
            <a:extLst>
              <a:ext uri="{FF2B5EF4-FFF2-40B4-BE49-F238E27FC236}">
                <a16:creationId xmlns:a16="http://schemas.microsoft.com/office/drawing/2014/main" xmlns="" id="{E75BBA8A-0219-4B5C-B985-A94F694DE0B5}"/>
              </a:ext>
            </a:extLst>
          </p:cNvPr>
          <p:cNvSpPr/>
          <p:nvPr/>
        </p:nvSpPr>
        <p:spPr>
          <a:xfrm>
            <a:off x="9567044" y="6196367"/>
            <a:ext cx="2853802" cy="4866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a}b]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lzs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 /f]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huf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/L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sp>
        <p:nvSpPr>
          <p:cNvPr id="31" name="Shape 895">
            <a:extLst>
              <a:ext uri="{FF2B5EF4-FFF2-40B4-BE49-F238E27FC236}">
                <a16:creationId xmlns:a16="http://schemas.microsoft.com/office/drawing/2014/main" xmlns="" id="{547B6282-D6B0-445E-9BDB-4880AD641BC2}"/>
              </a:ext>
            </a:extLst>
          </p:cNvPr>
          <p:cNvSpPr/>
          <p:nvPr/>
        </p:nvSpPr>
        <p:spPr>
          <a:xfrm>
            <a:off x="5086100" y="8680430"/>
            <a:ext cx="2853803" cy="4866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90133">
              <a:lnSpc>
                <a:spcPct val="112000"/>
              </a:lnSpc>
              <a:tabLst>
                <a:tab pos="927100" algn="l"/>
              </a:tabLst>
              <a:defRPr sz="1800">
                <a:solidFill>
                  <a:srgbClr val="04040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pBf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]u / k|lti7fgx?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sp>
        <p:nvSpPr>
          <p:cNvPr id="38" name="Shape 857">
            <a:extLst>
              <a:ext uri="{FF2B5EF4-FFF2-40B4-BE49-F238E27FC236}">
                <a16:creationId xmlns:a16="http://schemas.microsoft.com/office/drawing/2014/main" xmlns="" id="{BC151B95-7DE5-4314-B422-4277D786762E}"/>
              </a:ext>
            </a:extLst>
          </p:cNvPr>
          <p:cNvSpPr/>
          <p:nvPr/>
        </p:nvSpPr>
        <p:spPr>
          <a:xfrm rot="20415604" flipH="1">
            <a:off x="3336239" y="5961203"/>
            <a:ext cx="1382530" cy="893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3333" y="21600"/>
                </a:lnTo>
                <a:lnTo>
                  <a:pt x="3333" y="21301"/>
                </a:lnTo>
                <a:cubicBezTo>
                  <a:pt x="3030" y="13379"/>
                  <a:pt x="1834" y="6139"/>
                  <a:pt x="0" y="331"/>
                </a:cubicBezTo>
                <a:lnTo>
                  <a:pt x="127" y="0"/>
                </a:lnTo>
                <a:cubicBezTo>
                  <a:pt x="2030" y="6022"/>
                  <a:pt x="3181" y="13250"/>
                  <a:pt x="3492" y="21002"/>
                </a:cubicBezTo>
                <a:lnTo>
                  <a:pt x="21600" y="21002"/>
                </a:lnTo>
                <a:lnTo>
                  <a:pt x="21600" y="21600"/>
                </a:lnTo>
              </a:path>
            </a:pathLst>
          </a:custGeom>
          <a:solidFill>
            <a:srgbClr val="D16E83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Preeti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0CBFD1-1F6F-4FA3-BE30-6421FB5D9B66}"/>
              </a:ext>
            </a:extLst>
          </p:cNvPr>
          <p:cNvSpPr txBox="1"/>
          <p:nvPr/>
        </p:nvSpPr>
        <p:spPr>
          <a:xfrm>
            <a:off x="6559818" y="1048266"/>
            <a:ext cx="4160825" cy="1532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en-US" sz="3200" dirty="0">
                <a:latin typeface="Preeti" pitchFamily="2" charset="0"/>
              </a:rPr>
              <a:t>ul/</a:t>
            </a:r>
            <a:r>
              <a:rPr lang="en-US" sz="3200" dirty="0" err="1">
                <a:latin typeface="Preeti" pitchFamily="2" charset="0"/>
              </a:rPr>
              <a:t>aL</a:t>
            </a:r>
            <a:r>
              <a:rPr lang="en-US" sz="3200" dirty="0">
                <a:latin typeface="Preeti" pitchFamily="2" charset="0"/>
              </a:rPr>
              <a:t> !*=!Ü</a:t>
            </a:r>
          </a:p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err="1">
                <a:latin typeface="Preeti" pitchFamily="2" charset="0"/>
              </a:rPr>
              <a:t>ax'cfoflds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ul</a:t>
            </a:r>
            <a:r>
              <a:rPr lang="en-US" sz="3200" dirty="0">
                <a:latin typeface="Preeti" pitchFamily="2" charset="0"/>
              </a:rPr>
              <a:t>/</a:t>
            </a:r>
            <a:r>
              <a:rPr lang="en-US" sz="3200" dirty="0" err="1">
                <a:latin typeface="Preeti" pitchFamily="2" charset="0"/>
              </a:rPr>
              <a:t>aL</a:t>
            </a:r>
            <a:r>
              <a:rPr lang="en-US" sz="3200" dirty="0">
                <a:latin typeface="Preeti" pitchFamily="2" charset="0"/>
              </a:rPr>
              <a:t> @*=^Ü</a:t>
            </a:r>
          </a:p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&amp;*=&amp;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Ü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u|fld0f If]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qdf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17A78C3-B6BE-420D-9BB3-0163D0F5BAED}"/>
              </a:ext>
            </a:extLst>
          </p:cNvPr>
          <p:cNvSpPr txBox="1"/>
          <p:nvPr/>
        </p:nvSpPr>
        <p:spPr>
          <a:xfrm>
            <a:off x="9749606" y="3202279"/>
            <a:ext cx="3092671" cy="20244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atin typeface="Preeti" pitchFamily="2" charset="0"/>
              </a:rPr>
              <a:t>&amp;! </a:t>
            </a:r>
            <a:r>
              <a:rPr lang="en-US" sz="3200" dirty="0" err="1">
                <a:latin typeface="Preeti" pitchFamily="2" charset="0"/>
              </a:rPr>
              <a:t>Nffv</a:t>
            </a:r>
            <a:r>
              <a:rPr lang="en-US" sz="3200" dirty="0">
                <a:latin typeface="Preeti" pitchFamily="2" charset="0"/>
              </a:rPr>
              <a:t> /f]</a:t>
            </a:r>
            <a:r>
              <a:rPr lang="en-US" sz="3200" dirty="0" err="1">
                <a:latin typeface="Preeti" pitchFamily="2" charset="0"/>
              </a:rPr>
              <a:t>huf</a:t>
            </a:r>
            <a:r>
              <a:rPr lang="en-US" sz="3200" dirty="0">
                <a:latin typeface="Preeti" pitchFamily="2" charset="0"/>
              </a:rPr>
              <a:t>/ </a:t>
            </a:r>
          </a:p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atin typeface="Preeti" pitchFamily="2" charset="0"/>
              </a:rPr>
              <a:t>)=()* </a:t>
            </a:r>
            <a:r>
              <a:rPr lang="en-US" sz="3200" dirty="0" err="1">
                <a:latin typeface="Preeti" pitchFamily="2" charset="0"/>
              </a:rPr>
              <a:t>nfv</a:t>
            </a:r>
            <a:r>
              <a:rPr lang="en-US" sz="3200" dirty="0">
                <a:latin typeface="Preeti" pitchFamily="2" charset="0"/>
              </a:rPr>
              <a:t> a]/f]</a:t>
            </a:r>
            <a:r>
              <a:rPr lang="en-US" sz="3200" dirty="0" err="1">
                <a:latin typeface="Preeti" pitchFamily="2" charset="0"/>
              </a:rPr>
              <a:t>huf</a:t>
            </a:r>
            <a:r>
              <a:rPr lang="en-US" sz="3200" dirty="0">
                <a:latin typeface="Preeti" pitchFamily="2" charset="0"/>
              </a:rPr>
              <a:t>/ </a:t>
            </a:r>
          </a:p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atin typeface="Preeti" pitchFamily="2" charset="0"/>
              </a:rPr>
              <a:t>&amp;@=*^ </a:t>
            </a:r>
            <a:r>
              <a:rPr lang="en-US" sz="3200" dirty="0" err="1">
                <a:latin typeface="Preeti" pitchFamily="2" charset="0"/>
              </a:rPr>
              <a:t>nfv</a:t>
            </a:r>
            <a:r>
              <a:rPr lang="en-US" sz="3200" dirty="0">
                <a:latin typeface="Preeti" pitchFamily="2" charset="0"/>
              </a:rPr>
              <a:t> &gt;</a:t>
            </a:r>
            <a:r>
              <a:rPr lang="en-US" sz="3200" dirty="0" err="1">
                <a:latin typeface="Preeti" pitchFamily="2" charset="0"/>
              </a:rPr>
              <a:t>dzlQm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jflx</a:t>
            </a:r>
            <a:r>
              <a:rPr lang="en-US" sz="3200" dirty="0">
                <a:latin typeface="Preeti" pitchFamily="2" charset="0"/>
              </a:rPr>
              <a:t>/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BFA76F9-7839-4A4D-9AE5-AD8776FDD56C}"/>
              </a:ext>
            </a:extLst>
          </p:cNvPr>
          <p:cNvSpPr txBox="1"/>
          <p:nvPr/>
        </p:nvSpPr>
        <p:spPr>
          <a:xfrm>
            <a:off x="8965755" y="7635532"/>
            <a:ext cx="3797745" cy="13473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Preeti" pitchFamily="2" charset="0"/>
              </a:rPr>
              <a:t>a}b]</a:t>
            </a:r>
            <a:r>
              <a:rPr lang="en-US" sz="2800" dirty="0" err="1">
                <a:latin typeface="Preeti" pitchFamily="2" charset="0"/>
              </a:rPr>
              <a:t>lzs</a:t>
            </a:r>
            <a:r>
              <a:rPr lang="en-US" sz="2800" dirty="0">
                <a:latin typeface="Preeti" pitchFamily="2" charset="0"/>
              </a:rPr>
              <a:t> /f]</a:t>
            </a:r>
            <a:r>
              <a:rPr lang="en-US" sz="2800" dirty="0" err="1">
                <a:latin typeface="Preeti" pitchFamily="2" charset="0"/>
              </a:rPr>
              <a:t>huf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Ldf</a:t>
            </a:r>
            <a:r>
              <a:rPr lang="en-US" sz="2800" dirty="0">
                <a:latin typeface="Preeti" pitchFamily="2" charset="0"/>
              </a:rPr>
              <a:t> /x]sf] </a:t>
            </a:r>
            <a:r>
              <a:rPr lang="en-US" sz="2800" dirty="0" err="1">
                <a:latin typeface="Preeti" pitchFamily="2" charset="0"/>
              </a:rPr>
              <a:t>cg'dflgt</a:t>
            </a:r>
            <a:r>
              <a:rPr lang="en-US" sz="2800" dirty="0">
                <a:latin typeface="Preeti" pitchFamily="2" charset="0"/>
              </a:rPr>
              <a:t> ;+</a:t>
            </a:r>
            <a:r>
              <a:rPr lang="en-US" sz="2800" dirty="0" err="1">
                <a:latin typeface="Preeti" pitchFamily="2" charset="0"/>
              </a:rPr>
              <a:t>Vof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sl</a:t>
            </a:r>
            <a:r>
              <a:rPr lang="en-US" sz="2800" dirty="0">
                <a:latin typeface="Preeti" pitchFamily="2" charset="0"/>
              </a:rPr>
              <a:t>/a @% </a:t>
            </a:r>
            <a:r>
              <a:rPr lang="en-US" sz="2800" dirty="0" err="1">
                <a:latin typeface="Preeti" pitchFamily="2" charset="0"/>
              </a:rPr>
              <a:t>nfv</a:t>
            </a:r>
            <a:endParaRPr lang="en-US" sz="2800" dirty="0">
              <a:latin typeface="Preeti" pitchFamily="2" charset="0"/>
            </a:endParaRPr>
          </a:p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err="1">
                <a:latin typeface="Preeti" pitchFamily="2" charset="0"/>
              </a:rPr>
              <a:t>s"n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u|f</a:t>
            </a:r>
            <a:r>
              <a:rPr lang="en-US" sz="2800" dirty="0">
                <a:latin typeface="Preeti" pitchFamily="2" charset="0"/>
              </a:rPr>
              <a:t>= </a:t>
            </a:r>
            <a:r>
              <a:rPr lang="en-US" sz="2800" dirty="0" err="1">
                <a:latin typeface="Preeti" pitchFamily="2" charset="0"/>
              </a:rPr>
              <a:t>pTkfbgdf</a:t>
            </a:r>
            <a:r>
              <a:rPr lang="en-US" sz="2800" dirty="0">
                <a:latin typeface="Preeti" pitchFamily="2" charset="0"/>
              </a:rPr>
              <a:t> @$=)(Ü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8CD4580-C293-41C9-8669-564027468189}"/>
              </a:ext>
            </a:extLst>
          </p:cNvPr>
          <p:cNvSpPr txBox="1"/>
          <p:nvPr/>
        </p:nvSpPr>
        <p:spPr>
          <a:xfrm>
            <a:off x="2830674" y="9172279"/>
            <a:ext cx="6918932" cy="5471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err="1">
                <a:latin typeface="Preeti" pitchFamily="2" charset="0"/>
              </a:rPr>
              <a:t>s"n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k|lti7fgx</a:t>
            </a:r>
            <a:r>
              <a:rPr lang="en-US" sz="3200" dirty="0">
                <a:latin typeface="Preeti" pitchFamily="2" charset="0"/>
              </a:rPr>
              <a:t>? (,@@,$$% .  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/f]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huf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/L #$,)*,&amp;$^</a:t>
            </a:r>
          </a:p>
        </p:txBody>
      </p:sp>
      <p:pic>
        <p:nvPicPr>
          <p:cNvPr id="2050" name="Picture 2" descr="Image result for poverty icon">
            <a:extLst>
              <a:ext uri="{FF2B5EF4-FFF2-40B4-BE49-F238E27FC236}">
                <a16:creationId xmlns:a16="http://schemas.microsoft.com/office/drawing/2014/main" xmlns="" id="{9AAA7321-017B-4F30-BF04-04B737E9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5916" y="1087380"/>
            <a:ext cx="1023450" cy="80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employment icon">
            <a:extLst>
              <a:ext uri="{FF2B5EF4-FFF2-40B4-BE49-F238E27FC236}">
                <a16:creationId xmlns:a16="http://schemas.microsoft.com/office/drawing/2014/main" xmlns="" id="{17A91C96-2372-4659-84A6-37C4FB236F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employment icon">
            <a:extLst>
              <a:ext uri="{FF2B5EF4-FFF2-40B4-BE49-F238E27FC236}">
                <a16:creationId xmlns:a16="http://schemas.microsoft.com/office/drawing/2014/main" xmlns="" id="{DDEFAB55-18ED-466E-B4DE-034ED25B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1847" y="3454807"/>
            <a:ext cx="1158820" cy="115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5B4D7F-6C5F-4373-9838-D4E61F3E9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6501" y="6289045"/>
            <a:ext cx="694016" cy="698004"/>
          </a:xfrm>
          <a:prstGeom prst="rect">
            <a:avLst/>
          </a:prstGeom>
        </p:spPr>
      </p:pic>
      <p:pic>
        <p:nvPicPr>
          <p:cNvPr id="2056" name="Picture 8" descr="Image result for industries icon">
            <a:extLst>
              <a:ext uri="{FF2B5EF4-FFF2-40B4-BE49-F238E27FC236}">
                <a16:creationId xmlns:a16="http://schemas.microsoft.com/office/drawing/2014/main" xmlns="" id="{CE50F439-6187-4069-AB89-EDEFCFB00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6174" y="7978176"/>
            <a:ext cx="1092017" cy="7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employment creation icon">
            <a:extLst>
              <a:ext uri="{FF2B5EF4-FFF2-40B4-BE49-F238E27FC236}">
                <a16:creationId xmlns:a16="http://schemas.microsoft.com/office/drawing/2014/main" xmlns="" id="{E1D7AB53-8A1B-4366-8521-E2016170F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0198" y="6116817"/>
            <a:ext cx="1011331" cy="95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5051310-6B9E-4350-8B54-2333D2B77AC7}"/>
              </a:ext>
            </a:extLst>
          </p:cNvPr>
          <p:cNvSpPr txBox="1"/>
          <p:nvPr/>
        </p:nvSpPr>
        <p:spPr>
          <a:xfrm>
            <a:off x="66724" y="5839984"/>
            <a:ext cx="2646301" cy="35018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Ifdtf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sld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sym typeface="Helvetica Light"/>
            </a:endParaRPr>
          </a:p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sym typeface="Helvetica Light"/>
            </a:endParaRPr>
          </a:p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l</a:t>
            </a:r>
            <a:r>
              <a:rPr lang="en-US" sz="3200" dirty="0" err="1">
                <a:latin typeface="Preeti" pitchFamily="2" charset="0"/>
              </a:rPr>
              <a:t>ghL</a:t>
            </a:r>
            <a:r>
              <a:rPr lang="en-US" sz="3200" dirty="0">
                <a:latin typeface="Preeti" pitchFamily="2" charset="0"/>
              </a:rPr>
              <a:t> If]</a:t>
            </a:r>
            <a:r>
              <a:rPr lang="en-US" sz="3200" dirty="0" err="1">
                <a:latin typeface="Preeti" pitchFamily="2" charset="0"/>
              </a:rPr>
              <a:t>qsf</a:t>
            </a:r>
            <a:r>
              <a:rPr lang="en-US" sz="3200" dirty="0">
                <a:latin typeface="Preeti" pitchFamily="2" charset="0"/>
              </a:rPr>
              <a:t>] </a:t>
            </a:r>
            <a:r>
              <a:rPr lang="en-US" sz="3200" dirty="0" err="1">
                <a:latin typeface="Preeti" pitchFamily="2" charset="0"/>
              </a:rPr>
              <a:t>Go"g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ljsf</a:t>
            </a:r>
            <a:r>
              <a:rPr lang="en-US" sz="3200" dirty="0">
                <a:latin typeface="Preeti" pitchFamily="2" charset="0"/>
              </a:rPr>
              <a:t>;</a:t>
            </a:r>
          </a:p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Preeti" pitchFamily="2" charset="0"/>
            </a:endParaRPr>
          </a:p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err="1">
                <a:latin typeface="Preeti" pitchFamily="2" charset="0"/>
              </a:rPr>
              <a:t>gofF</a:t>
            </a:r>
            <a:r>
              <a:rPr lang="en-US" sz="3200" dirty="0">
                <a:latin typeface="Preeti" pitchFamily="2" charset="0"/>
              </a:rPr>
              <a:t> If]q </a:t>
            </a:r>
            <a:r>
              <a:rPr lang="en-US" sz="3200" dirty="0" err="1">
                <a:latin typeface="Preeti" pitchFamily="2" charset="0"/>
              </a:rPr>
              <a:t>klxrfgsf</a:t>
            </a:r>
            <a:r>
              <a:rPr lang="en-US" sz="3200" dirty="0">
                <a:latin typeface="Preeti" pitchFamily="2" charset="0"/>
              </a:rPr>
              <a:t>] </a:t>
            </a:r>
            <a:r>
              <a:rPr lang="en-US" sz="3200" dirty="0" err="1">
                <a:latin typeface="Preeti" pitchFamily="2" charset="0"/>
              </a:rPr>
              <a:t>sdL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pic>
        <p:nvPicPr>
          <p:cNvPr id="2062" name="Picture 14" descr="Image result for sdg goals">
            <a:extLst>
              <a:ext uri="{FF2B5EF4-FFF2-40B4-BE49-F238E27FC236}">
                <a16:creationId xmlns:a16="http://schemas.microsoft.com/office/drawing/2014/main" xmlns="" id="{A99DC4DE-E426-4D77-A5FA-1BE454895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700" y="2901814"/>
            <a:ext cx="1536836" cy="118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DB91851-0AB1-4D45-AB2F-8CFB3C266561}"/>
              </a:ext>
            </a:extLst>
          </p:cNvPr>
          <p:cNvSpPr txBox="1"/>
          <p:nvPr/>
        </p:nvSpPr>
        <p:spPr>
          <a:xfrm>
            <a:off x="162523" y="2937592"/>
            <a:ext cx="2199677" cy="17167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114300" marR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Go"g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dfgljo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tyf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ef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}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lts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ljsf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;</a:t>
            </a:r>
          </a:p>
        </p:txBody>
      </p:sp>
      <p:sp>
        <p:nvSpPr>
          <p:cNvPr id="36" name="Shape 56">
            <a:extLst>
              <a:ext uri="{FF2B5EF4-FFF2-40B4-BE49-F238E27FC236}">
                <a16:creationId xmlns:a16="http://schemas.microsoft.com/office/drawing/2014/main" xmlns="" id="{D6FABAE1-764E-4028-9C51-5135FD8867F8}"/>
              </a:ext>
            </a:extLst>
          </p:cNvPr>
          <p:cNvSpPr/>
          <p:nvPr/>
        </p:nvSpPr>
        <p:spPr>
          <a:xfrm>
            <a:off x="0" y="3456"/>
            <a:ext cx="13002594" cy="793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indent="514350" algn="l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800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  <a:cs typeface="Kalimati" panose="00000400000000000000" pitchFamily="2"/>
                <a:sym typeface="Helvetica"/>
              </a:rPr>
              <a:t>नेपालमा रोजगारीको परिदृष्य</a:t>
            </a:r>
            <a:endParaRPr sz="4800" u="sng" dirty="0">
              <a:solidFill>
                <a:schemeClr val="bg1">
                  <a:lumMod val="95000"/>
                </a:schemeClr>
              </a:solidFill>
              <a:latin typeface="Abadi" panose="020B0604020104020204" pitchFamily="34" charset="0"/>
              <a:cs typeface="Kalimati" panose="00000400000000000000" pitchFamily="2"/>
              <a:hlinkClick r:id="rId8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2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1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1622">
            <a:extLst>
              <a:ext uri="{FF2B5EF4-FFF2-40B4-BE49-F238E27FC236}">
                <a16:creationId xmlns:a16="http://schemas.microsoft.com/office/drawing/2014/main" xmlns="" id="{7EEA63B9-1CFC-4BA9-8BCD-7471D59C697D}"/>
              </a:ext>
            </a:extLst>
          </p:cNvPr>
          <p:cNvSpPr/>
          <p:nvPr/>
        </p:nvSpPr>
        <p:spPr>
          <a:xfrm>
            <a:off x="4256462" y="3174981"/>
            <a:ext cx="4594354" cy="4594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5" y="21600"/>
                  <a:pt x="0" y="16753"/>
                  <a:pt x="0" y="10797"/>
                </a:cubicBezTo>
                <a:cubicBezTo>
                  <a:pt x="0" y="4845"/>
                  <a:pt x="4845" y="0"/>
                  <a:pt x="10800" y="0"/>
                </a:cubicBezTo>
                <a:cubicBezTo>
                  <a:pt x="16753" y="0"/>
                  <a:pt x="21600" y="4845"/>
                  <a:pt x="21600" y="10797"/>
                </a:cubicBezTo>
                <a:cubicBezTo>
                  <a:pt x="21600" y="16753"/>
                  <a:pt x="16753" y="21600"/>
                  <a:pt x="10800" y="21600"/>
                </a:cubicBezTo>
                <a:close/>
                <a:moveTo>
                  <a:pt x="10800" y="1020"/>
                </a:moveTo>
                <a:cubicBezTo>
                  <a:pt x="5408" y="1020"/>
                  <a:pt x="1020" y="5405"/>
                  <a:pt x="1020" y="10797"/>
                </a:cubicBezTo>
                <a:cubicBezTo>
                  <a:pt x="1020" y="16192"/>
                  <a:pt x="5405" y="20580"/>
                  <a:pt x="10800" y="20580"/>
                </a:cubicBezTo>
                <a:cubicBezTo>
                  <a:pt x="16192" y="20580"/>
                  <a:pt x="20580" y="16192"/>
                  <a:pt x="20580" y="10797"/>
                </a:cubicBezTo>
                <a:cubicBezTo>
                  <a:pt x="20580" y="5405"/>
                  <a:pt x="16192" y="1020"/>
                  <a:pt x="10800" y="1020"/>
                </a:cubicBezTo>
                <a:close/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6" name="Shape 1623">
            <a:extLst>
              <a:ext uri="{FF2B5EF4-FFF2-40B4-BE49-F238E27FC236}">
                <a16:creationId xmlns:a16="http://schemas.microsoft.com/office/drawing/2014/main" xmlns="" id="{0FFF467F-C369-4E2B-A142-7EE4A79E62AC}"/>
              </a:ext>
            </a:extLst>
          </p:cNvPr>
          <p:cNvSpPr/>
          <p:nvPr/>
        </p:nvSpPr>
        <p:spPr>
          <a:xfrm>
            <a:off x="6475192" y="3204047"/>
            <a:ext cx="159312" cy="159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50"/>
                  <a:pt x="21150" y="14475"/>
                  <a:pt x="20175" y="16200"/>
                </a:cubicBezTo>
                <a:cubicBezTo>
                  <a:pt x="19200" y="17925"/>
                  <a:pt x="17925" y="19050"/>
                  <a:pt x="16200" y="20100"/>
                </a:cubicBezTo>
                <a:cubicBezTo>
                  <a:pt x="14475" y="21075"/>
                  <a:pt x="12750" y="21600"/>
                  <a:pt x="10800" y="21600"/>
                </a:cubicBezTo>
                <a:cubicBezTo>
                  <a:pt x="8775" y="21600"/>
                  <a:pt x="7125" y="21075"/>
                  <a:pt x="5400" y="20100"/>
                </a:cubicBezTo>
                <a:cubicBezTo>
                  <a:pt x="3675" y="19050"/>
                  <a:pt x="2475" y="17925"/>
                  <a:pt x="1500" y="16200"/>
                </a:cubicBezTo>
                <a:cubicBezTo>
                  <a:pt x="450" y="14475"/>
                  <a:pt x="0" y="12750"/>
                  <a:pt x="0" y="10800"/>
                </a:cubicBezTo>
                <a:cubicBezTo>
                  <a:pt x="0" y="8775"/>
                  <a:pt x="450" y="7125"/>
                  <a:pt x="1500" y="5400"/>
                </a:cubicBezTo>
                <a:cubicBezTo>
                  <a:pt x="2475" y="3675"/>
                  <a:pt x="3675" y="2400"/>
                  <a:pt x="5400" y="1425"/>
                </a:cubicBezTo>
                <a:cubicBezTo>
                  <a:pt x="7125" y="450"/>
                  <a:pt x="8850" y="0"/>
                  <a:pt x="10800" y="0"/>
                </a:cubicBezTo>
                <a:cubicBezTo>
                  <a:pt x="12825" y="0"/>
                  <a:pt x="14475" y="450"/>
                  <a:pt x="16200" y="1425"/>
                </a:cubicBezTo>
                <a:cubicBezTo>
                  <a:pt x="17925" y="2400"/>
                  <a:pt x="19200" y="3675"/>
                  <a:pt x="20175" y="5400"/>
                </a:cubicBezTo>
                <a:cubicBezTo>
                  <a:pt x="21150" y="7125"/>
                  <a:pt x="21600" y="8775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" name="Shape 1624">
            <a:extLst>
              <a:ext uri="{FF2B5EF4-FFF2-40B4-BE49-F238E27FC236}">
                <a16:creationId xmlns:a16="http://schemas.microsoft.com/office/drawing/2014/main" xmlns="" id="{533A2809-267E-4104-9841-3C4322CA2901}"/>
              </a:ext>
            </a:extLst>
          </p:cNvPr>
          <p:cNvSpPr/>
          <p:nvPr/>
        </p:nvSpPr>
        <p:spPr>
          <a:xfrm>
            <a:off x="3352104" y="3125050"/>
            <a:ext cx="663133" cy="787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5" extrusionOk="0">
                <a:moveTo>
                  <a:pt x="21600" y="8147"/>
                </a:moveTo>
                <a:cubicBezTo>
                  <a:pt x="21600" y="10732"/>
                  <a:pt x="20133" y="13077"/>
                  <a:pt x="17860" y="14596"/>
                </a:cubicBezTo>
                <a:lnTo>
                  <a:pt x="17860" y="21555"/>
                </a:lnTo>
                <a:lnTo>
                  <a:pt x="7480" y="21555"/>
                </a:lnTo>
                <a:lnTo>
                  <a:pt x="7480" y="19045"/>
                </a:lnTo>
                <a:lnTo>
                  <a:pt x="5959" y="19045"/>
                </a:lnTo>
                <a:cubicBezTo>
                  <a:pt x="3848" y="19045"/>
                  <a:pt x="2130" y="17602"/>
                  <a:pt x="2130" y="15828"/>
                </a:cubicBezTo>
                <a:lnTo>
                  <a:pt x="2130" y="13543"/>
                </a:lnTo>
                <a:lnTo>
                  <a:pt x="805" y="13543"/>
                </a:lnTo>
                <a:cubicBezTo>
                  <a:pt x="358" y="13543"/>
                  <a:pt x="0" y="13243"/>
                  <a:pt x="0" y="12852"/>
                </a:cubicBezTo>
                <a:cubicBezTo>
                  <a:pt x="0" y="12777"/>
                  <a:pt x="0" y="12687"/>
                  <a:pt x="54" y="12596"/>
                </a:cubicBezTo>
                <a:lnTo>
                  <a:pt x="2076" y="8312"/>
                </a:lnTo>
                <a:cubicBezTo>
                  <a:pt x="2076" y="8312"/>
                  <a:pt x="2273" y="6539"/>
                  <a:pt x="2487" y="5862"/>
                </a:cubicBezTo>
                <a:cubicBezTo>
                  <a:pt x="3346" y="2811"/>
                  <a:pt x="7373" y="0"/>
                  <a:pt x="11829" y="0"/>
                </a:cubicBezTo>
                <a:cubicBezTo>
                  <a:pt x="17216" y="-45"/>
                  <a:pt x="21600" y="3608"/>
                  <a:pt x="21600" y="8147"/>
                </a:cubicBezTo>
                <a:close/>
                <a:moveTo>
                  <a:pt x="5619" y="9004"/>
                </a:moveTo>
                <a:cubicBezTo>
                  <a:pt x="5619" y="8493"/>
                  <a:pt x="5082" y="8102"/>
                  <a:pt x="4492" y="8102"/>
                </a:cubicBezTo>
                <a:cubicBezTo>
                  <a:pt x="3883" y="8102"/>
                  <a:pt x="3436" y="8538"/>
                  <a:pt x="3436" y="9004"/>
                </a:cubicBezTo>
                <a:cubicBezTo>
                  <a:pt x="3436" y="9500"/>
                  <a:pt x="3937" y="9936"/>
                  <a:pt x="4492" y="9936"/>
                </a:cubicBezTo>
                <a:cubicBezTo>
                  <a:pt x="5100" y="9891"/>
                  <a:pt x="5619" y="9500"/>
                  <a:pt x="5619" y="9004"/>
                </a:cubicBezTo>
                <a:close/>
                <a:moveTo>
                  <a:pt x="20347" y="8027"/>
                </a:moveTo>
                <a:cubicBezTo>
                  <a:pt x="20347" y="4119"/>
                  <a:pt x="16553" y="932"/>
                  <a:pt x="11918" y="932"/>
                </a:cubicBezTo>
                <a:cubicBezTo>
                  <a:pt x="9503" y="932"/>
                  <a:pt x="7319" y="1789"/>
                  <a:pt x="5762" y="3187"/>
                </a:cubicBezTo>
                <a:cubicBezTo>
                  <a:pt x="5762" y="3187"/>
                  <a:pt x="5655" y="8823"/>
                  <a:pt x="13279" y="8959"/>
                </a:cubicBezTo>
                <a:cubicBezTo>
                  <a:pt x="18576" y="8959"/>
                  <a:pt x="18164" y="12732"/>
                  <a:pt x="18164" y="12732"/>
                </a:cubicBezTo>
                <a:cubicBezTo>
                  <a:pt x="19524" y="11499"/>
                  <a:pt x="20347" y="9846"/>
                  <a:pt x="20347" y="8027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8" name="Shape 1625">
            <a:extLst>
              <a:ext uri="{FF2B5EF4-FFF2-40B4-BE49-F238E27FC236}">
                <a16:creationId xmlns:a16="http://schemas.microsoft.com/office/drawing/2014/main" xmlns="" id="{A99486A6-F9CF-43CF-B95C-4A55DBCF1819}"/>
              </a:ext>
            </a:extLst>
          </p:cNvPr>
          <p:cNvSpPr/>
          <p:nvPr/>
        </p:nvSpPr>
        <p:spPr>
          <a:xfrm>
            <a:off x="3657301" y="3183973"/>
            <a:ext cx="159318" cy="16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60" y="2181"/>
                </a:moveTo>
                <a:cubicBezTo>
                  <a:pt x="16181" y="774"/>
                  <a:pt x="13435" y="0"/>
                  <a:pt x="10318" y="0"/>
                </a:cubicBezTo>
                <a:cubicBezTo>
                  <a:pt x="7794" y="0"/>
                  <a:pt x="5864" y="563"/>
                  <a:pt x="4231" y="1548"/>
                </a:cubicBezTo>
                <a:cubicBezTo>
                  <a:pt x="1707" y="2955"/>
                  <a:pt x="445" y="5558"/>
                  <a:pt x="0" y="8724"/>
                </a:cubicBezTo>
                <a:cubicBezTo>
                  <a:pt x="0" y="8936"/>
                  <a:pt x="0" y="9709"/>
                  <a:pt x="0" y="9709"/>
                </a:cubicBezTo>
                <a:cubicBezTo>
                  <a:pt x="223" y="11117"/>
                  <a:pt x="1485" y="12313"/>
                  <a:pt x="3192" y="12313"/>
                </a:cubicBezTo>
                <a:cubicBezTo>
                  <a:pt x="4825" y="12313"/>
                  <a:pt x="6087" y="11117"/>
                  <a:pt x="6309" y="9709"/>
                </a:cubicBezTo>
                <a:lnTo>
                  <a:pt x="6309" y="9498"/>
                </a:lnTo>
                <a:cubicBezTo>
                  <a:pt x="6309" y="8513"/>
                  <a:pt x="6755" y="7528"/>
                  <a:pt x="7348" y="6754"/>
                </a:cubicBezTo>
                <a:cubicBezTo>
                  <a:pt x="7942" y="5699"/>
                  <a:pt x="9204" y="5136"/>
                  <a:pt x="10911" y="5136"/>
                </a:cubicBezTo>
                <a:cubicBezTo>
                  <a:pt x="12619" y="5136"/>
                  <a:pt x="13658" y="5558"/>
                  <a:pt x="14252" y="6332"/>
                </a:cubicBezTo>
                <a:cubicBezTo>
                  <a:pt x="14920" y="7106"/>
                  <a:pt x="15068" y="8091"/>
                  <a:pt x="15068" y="9076"/>
                </a:cubicBezTo>
                <a:cubicBezTo>
                  <a:pt x="15068" y="9921"/>
                  <a:pt x="14920" y="10906"/>
                  <a:pt x="14252" y="11468"/>
                </a:cubicBezTo>
                <a:cubicBezTo>
                  <a:pt x="14029" y="11891"/>
                  <a:pt x="13658" y="12313"/>
                  <a:pt x="12990" y="12664"/>
                </a:cubicBezTo>
                <a:lnTo>
                  <a:pt x="11505" y="13861"/>
                </a:lnTo>
                <a:cubicBezTo>
                  <a:pt x="10095" y="15057"/>
                  <a:pt x="9056" y="15971"/>
                  <a:pt x="8610" y="16816"/>
                </a:cubicBezTo>
                <a:cubicBezTo>
                  <a:pt x="8165" y="17590"/>
                  <a:pt x="7942" y="19208"/>
                  <a:pt x="7942" y="21600"/>
                </a:cubicBezTo>
                <a:lnTo>
                  <a:pt x="13658" y="21600"/>
                </a:lnTo>
                <a:cubicBezTo>
                  <a:pt x="13658" y="20615"/>
                  <a:pt x="13658" y="19841"/>
                  <a:pt x="13806" y="19208"/>
                </a:cubicBezTo>
                <a:cubicBezTo>
                  <a:pt x="14029" y="18434"/>
                  <a:pt x="14697" y="17660"/>
                  <a:pt x="15513" y="17027"/>
                </a:cubicBezTo>
                <a:lnTo>
                  <a:pt x="16998" y="15831"/>
                </a:lnTo>
                <a:cubicBezTo>
                  <a:pt x="18482" y="14635"/>
                  <a:pt x="19522" y="13861"/>
                  <a:pt x="20115" y="13087"/>
                </a:cubicBezTo>
                <a:cubicBezTo>
                  <a:pt x="20932" y="11891"/>
                  <a:pt x="21600" y="10483"/>
                  <a:pt x="21600" y="8724"/>
                </a:cubicBezTo>
                <a:cubicBezTo>
                  <a:pt x="21377" y="5699"/>
                  <a:pt x="20338" y="3518"/>
                  <a:pt x="18260" y="2181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" name="Shape 1626">
            <a:extLst>
              <a:ext uri="{FF2B5EF4-FFF2-40B4-BE49-F238E27FC236}">
                <a16:creationId xmlns:a16="http://schemas.microsoft.com/office/drawing/2014/main" xmlns="" id="{5D09E3A3-C159-4844-A732-5182E1CCA290}"/>
              </a:ext>
            </a:extLst>
          </p:cNvPr>
          <p:cNvSpPr/>
          <p:nvPr/>
        </p:nvSpPr>
        <p:spPr>
          <a:xfrm>
            <a:off x="3708167" y="3365637"/>
            <a:ext cx="60001" cy="57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699"/>
                </a:moveTo>
                <a:cubicBezTo>
                  <a:pt x="21600" y="12718"/>
                  <a:pt x="21000" y="14333"/>
                  <a:pt x="20000" y="16150"/>
                </a:cubicBezTo>
                <a:cubicBezTo>
                  <a:pt x="19000" y="17764"/>
                  <a:pt x="17800" y="19178"/>
                  <a:pt x="16200" y="20187"/>
                </a:cubicBezTo>
                <a:cubicBezTo>
                  <a:pt x="14400" y="21196"/>
                  <a:pt x="12800" y="21600"/>
                  <a:pt x="10800" y="21600"/>
                </a:cubicBezTo>
                <a:cubicBezTo>
                  <a:pt x="8800" y="21600"/>
                  <a:pt x="7000" y="21196"/>
                  <a:pt x="5400" y="20187"/>
                </a:cubicBezTo>
                <a:cubicBezTo>
                  <a:pt x="3600" y="19178"/>
                  <a:pt x="2400" y="17764"/>
                  <a:pt x="1600" y="16150"/>
                </a:cubicBezTo>
                <a:cubicBezTo>
                  <a:pt x="600" y="14333"/>
                  <a:pt x="0" y="12718"/>
                  <a:pt x="0" y="10699"/>
                </a:cubicBezTo>
                <a:cubicBezTo>
                  <a:pt x="0" y="8680"/>
                  <a:pt x="600" y="7065"/>
                  <a:pt x="1600" y="5450"/>
                </a:cubicBezTo>
                <a:cubicBezTo>
                  <a:pt x="2400" y="3634"/>
                  <a:pt x="3600" y="2422"/>
                  <a:pt x="5400" y="1413"/>
                </a:cubicBezTo>
                <a:cubicBezTo>
                  <a:pt x="7000" y="404"/>
                  <a:pt x="8800" y="0"/>
                  <a:pt x="10800" y="0"/>
                </a:cubicBezTo>
                <a:cubicBezTo>
                  <a:pt x="12800" y="0"/>
                  <a:pt x="14400" y="404"/>
                  <a:pt x="16200" y="1413"/>
                </a:cubicBezTo>
                <a:cubicBezTo>
                  <a:pt x="17800" y="2422"/>
                  <a:pt x="19000" y="3634"/>
                  <a:pt x="20000" y="5450"/>
                </a:cubicBezTo>
                <a:cubicBezTo>
                  <a:pt x="21000" y="7065"/>
                  <a:pt x="21600" y="8680"/>
                  <a:pt x="21600" y="10699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" name="Shape 1627">
            <a:extLst>
              <a:ext uri="{FF2B5EF4-FFF2-40B4-BE49-F238E27FC236}">
                <a16:creationId xmlns:a16="http://schemas.microsoft.com/office/drawing/2014/main" xmlns="" id="{C738B893-148C-483F-8C8A-7A14AB765ED2}"/>
              </a:ext>
            </a:extLst>
          </p:cNvPr>
          <p:cNvSpPr/>
          <p:nvPr/>
        </p:nvSpPr>
        <p:spPr>
          <a:xfrm>
            <a:off x="4199606" y="1974664"/>
            <a:ext cx="4746544" cy="11698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Preeti" pitchFamily="2" charset="0"/>
              </a:rPr>
              <a:t>g]</a:t>
            </a:r>
            <a:r>
              <a:rPr lang="en-GB" sz="3200" dirty="0" err="1">
                <a:solidFill>
                  <a:schemeClr val="tx1"/>
                </a:solidFill>
                <a:latin typeface="Preeti" pitchFamily="2" charset="0"/>
              </a:rPr>
              <a:t>kfnsf</a:t>
            </a:r>
            <a:r>
              <a:rPr lang="en-GB" sz="3200" dirty="0">
                <a:solidFill>
                  <a:schemeClr val="tx1"/>
                </a:solidFill>
                <a:latin typeface="Preeti" pitchFamily="2" charset="0"/>
              </a:rPr>
              <a:t>] ;+</a:t>
            </a:r>
            <a:r>
              <a:rPr lang="en-GB" sz="3200" dirty="0" err="1">
                <a:solidFill>
                  <a:schemeClr val="tx1"/>
                </a:solidFill>
                <a:latin typeface="Preeti" pitchFamily="2" charset="0"/>
              </a:rPr>
              <a:t>ljwfgsf</a:t>
            </a:r>
            <a:r>
              <a:rPr lang="en-GB" sz="3200" dirty="0">
                <a:solidFill>
                  <a:schemeClr val="tx1"/>
                </a:solidFill>
                <a:latin typeface="Preeti" pitchFamily="2" charset="0"/>
              </a:rPr>
              <a:t>] </a:t>
            </a:r>
            <a:r>
              <a:rPr lang="en-GB" sz="3200" dirty="0" err="1">
                <a:solidFill>
                  <a:schemeClr val="tx1"/>
                </a:solidFill>
                <a:latin typeface="Preeti" pitchFamily="2" charset="0"/>
              </a:rPr>
              <a:t>wf</a:t>
            </a:r>
            <a:r>
              <a:rPr lang="en-GB" sz="3200" dirty="0">
                <a:solidFill>
                  <a:schemeClr val="tx1"/>
                </a:solidFill>
                <a:latin typeface="Preeti" pitchFamily="2" charset="0"/>
              </a:rPr>
              <a:t>/f ##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Preeti" pitchFamily="2" charset="0"/>
              </a:rPr>
              <a:t>/f]</a:t>
            </a:r>
            <a:r>
              <a:rPr lang="en-GB" sz="3200" dirty="0" err="1">
                <a:solidFill>
                  <a:schemeClr val="tx1"/>
                </a:solidFill>
                <a:latin typeface="Preeti" pitchFamily="2" charset="0"/>
              </a:rPr>
              <a:t>huf</a:t>
            </a:r>
            <a:r>
              <a:rPr lang="en-GB" sz="3200" dirty="0">
                <a:solidFill>
                  <a:schemeClr val="tx1"/>
                </a:solidFill>
                <a:latin typeface="Preeti" pitchFamily="2" charset="0"/>
              </a:rPr>
              <a:t>/</a:t>
            </a:r>
            <a:r>
              <a:rPr lang="en-GB" sz="3200" dirty="0" err="1">
                <a:solidFill>
                  <a:schemeClr val="tx1"/>
                </a:solidFill>
                <a:latin typeface="Preeti" pitchFamily="2" charset="0"/>
              </a:rPr>
              <a:t>Lsf</a:t>
            </a:r>
            <a:r>
              <a:rPr lang="en-GB" sz="3200" dirty="0">
                <a:solidFill>
                  <a:schemeClr val="tx1"/>
                </a:solidFill>
                <a:latin typeface="Preeti" pitchFamily="2" charset="0"/>
              </a:rPr>
              <a:t>] </a:t>
            </a:r>
            <a:r>
              <a:rPr lang="en-GB" sz="3200" dirty="0" err="1">
                <a:solidFill>
                  <a:schemeClr val="tx1"/>
                </a:solidFill>
                <a:latin typeface="Preeti" pitchFamily="2" charset="0"/>
              </a:rPr>
              <a:t>xs;DjGwL</a:t>
            </a:r>
            <a:r>
              <a:rPr lang="en-GB" sz="3200" dirty="0">
                <a:solidFill>
                  <a:schemeClr val="tx1"/>
                </a:solidFill>
                <a:latin typeface="Preeti" pitchFamily="2" charset="0"/>
              </a:rPr>
              <a:t> P]g, @)&amp;%</a:t>
            </a:r>
          </a:p>
        </p:txBody>
      </p:sp>
      <p:sp>
        <p:nvSpPr>
          <p:cNvPr id="41" name="Shape 1629">
            <a:extLst>
              <a:ext uri="{FF2B5EF4-FFF2-40B4-BE49-F238E27FC236}">
                <a16:creationId xmlns:a16="http://schemas.microsoft.com/office/drawing/2014/main" xmlns="" id="{ECA0B703-883F-4C86-B07F-1C534C98218C}"/>
              </a:ext>
            </a:extLst>
          </p:cNvPr>
          <p:cNvSpPr/>
          <p:nvPr/>
        </p:nvSpPr>
        <p:spPr>
          <a:xfrm>
            <a:off x="8369348" y="4298879"/>
            <a:ext cx="159313" cy="159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25"/>
                  <a:pt x="21150" y="14475"/>
                  <a:pt x="20100" y="16200"/>
                </a:cubicBezTo>
                <a:cubicBezTo>
                  <a:pt x="19125" y="17925"/>
                  <a:pt x="17925" y="19125"/>
                  <a:pt x="16200" y="20175"/>
                </a:cubicBezTo>
                <a:cubicBezTo>
                  <a:pt x="14475" y="21150"/>
                  <a:pt x="12825" y="21600"/>
                  <a:pt x="10800" y="21600"/>
                </a:cubicBezTo>
                <a:cubicBezTo>
                  <a:pt x="8850" y="21600"/>
                  <a:pt x="7125" y="21150"/>
                  <a:pt x="5400" y="20175"/>
                </a:cubicBezTo>
                <a:cubicBezTo>
                  <a:pt x="3675" y="19125"/>
                  <a:pt x="2400" y="17925"/>
                  <a:pt x="1425" y="16200"/>
                </a:cubicBezTo>
                <a:cubicBezTo>
                  <a:pt x="450" y="14475"/>
                  <a:pt x="0" y="12750"/>
                  <a:pt x="0" y="10800"/>
                </a:cubicBezTo>
                <a:cubicBezTo>
                  <a:pt x="0" y="8775"/>
                  <a:pt x="450" y="7125"/>
                  <a:pt x="1425" y="5400"/>
                </a:cubicBezTo>
                <a:cubicBezTo>
                  <a:pt x="2400" y="3675"/>
                  <a:pt x="3675" y="2400"/>
                  <a:pt x="5400" y="1425"/>
                </a:cubicBezTo>
                <a:cubicBezTo>
                  <a:pt x="7125" y="375"/>
                  <a:pt x="8775" y="0"/>
                  <a:pt x="10800" y="0"/>
                </a:cubicBezTo>
                <a:cubicBezTo>
                  <a:pt x="12750" y="0"/>
                  <a:pt x="14475" y="375"/>
                  <a:pt x="16200" y="1425"/>
                </a:cubicBezTo>
                <a:cubicBezTo>
                  <a:pt x="17925" y="2400"/>
                  <a:pt x="19125" y="3675"/>
                  <a:pt x="20100" y="5400"/>
                </a:cubicBezTo>
                <a:cubicBezTo>
                  <a:pt x="21150" y="7125"/>
                  <a:pt x="21600" y="8850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3" name="Shape 1631">
            <a:extLst>
              <a:ext uri="{FF2B5EF4-FFF2-40B4-BE49-F238E27FC236}">
                <a16:creationId xmlns:a16="http://schemas.microsoft.com/office/drawing/2014/main" xmlns="" id="{62F13044-AADE-41AD-AB55-17CB2F748949}"/>
              </a:ext>
            </a:extLst>
          </p:cNvPr>
          <p:cNvSpPr/>
          <p:nvPr/>
        </p:nvSpPr>
        <p:spPr>
          <a:xfrm>
            <a:off x="8180358" y="4210558"/>
            <a:ext cx="1942697" cy="3250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ne-NP" sz="2400" b="1" dirty="0">
                <a:solidFill>
                  <a:schemeClr val="tx1"/>
                </a:solidFill>
                <a:latin typeface="Preeti" pitchFamily="2" charset="0"/>
              </a:rPr>
              <a:t>२. सोच</a:t>
            </a:r>
            <a:r>
              <a:rPr lang="ne-NP" sz="3200" b="1" dirty="0">
                <a:solidFill>
                  <a:schemeClr val="tx1"/>
                </a:solidFill>
                <a:latin typeface="Preeti" pitchFamily="2" charset="0"/>
              </a:rPr>
              <a:t> 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44" name="Shape 1633">
            <a:extLst>
              <a:ext uri="{FF2B5EF4-FFF2-40B4-BE49-F238E27FC236}">
                <a16:creationId xmlns:a16="http://schemas.microsoft.com/office/drawing/2014/main" xmlns="" id="{5654EEEB-F2C4-41CA-9F35-1E091E238430}"/>
              </a:ext>
            </a:extLst>
          </p:cNvPr>
          <p:cNvSpPr/>
          <p:nvPr/>
        </p:nvSpPr>
        <p:spPr>
          <a:xfrm>
            <a:off x="8369348" y="6486120"/>
            <a:ext cx="159313" cy="159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50"/>
                  <a:pt x="21150" y="14475"/>
                  <a:pt x="20100" y="16200"/>
                </a:cubicBezTo>
                <a:cubicBezTo>
                  <a:pt x="19125" y="17925"/>
                  <a:pt x="17925" y="19200"/>
                  <a:pt x="16200" y="20175"/>
                </a:cubicBezTo>
                <a:cubicBezTo>
                  <a:pt x="14475" y="21225"/>
                  <a:pt x="12825" y="21600"/>
                  <a:pt x="10800" y="21600"/>
                </a:cubicBezTo>
                <a:cubicBezTo>
                  <a:pt x="8850" y="21600"/>
                  <a:pt x="7125" y="21225"/>
                  <a:pt x="5400" y="20175"/>
                </a:cubicBezTo>
                <a:cubicBezTo>
                  <a:pt x="3675" y="19200"/>
                  <a:pt x="2400" y="17925"/>
                  <a:pt x="1425" y="16200"/>
                </a:cubicBezTo>
                <a:cubicBezTo>
                  <a:pt x="450" y="14475"/>
                  <a:pt x="0" y="12825"/>
                  <a:pt x="0" y="10800"/>
                </a:cubicBezTo>
                <a:cubicBezTo>
                  <a:pt x="0" y="8850"/>
                  <a:pt x="450" y="7125"/>
                  <a:pt x="1425" y="5400"/>
                </a:cubicBezTo>
                <a:cubicBezTo>
                  <a:pt x="2400" y="3675"/>
                  <a:pt x="3675" y="2400"/>
                  <a:pt x="5400" y="1425"/>
                </a:cubicBezTo>
                <a:cubicBezTo>
                  <a:pt x="7125" y="450"/>
                  <a:pt x="8775" y="0"/>
                  <a:pt x="10800" y="0"/>
                </a:cubicBezTo>
                <a:cubicBezTo>
                  <a:pt x="12750" y="0"/>
                  <a:pt x="14475" y="450"/>
                  <a:pt x="16200" y="1425"/>
                </a:cubicBezTo>
                <a:cubicBezTo>
                  <a:pt x="17925" y="2400"/>
                  <a:pt x="19125" y="3675"/>
                  <a:pt x="20100" y="5400"/>
                </a:cubicBezTo>
                <a:cubicBezTo>
                  <a:pt x="21150" y="7125"/>
                  <a:pt x="21600" y="8775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" name="Shape 1634">
            <a:extLst>
              <a:ext uri="{FF2B5EF4-FFF2-40B4-BE49-F238E27FC236}">
                <a16:creationId xmlns:a16="http://schemas.microsoft.com/office/drawing/2014/main" xmlns="" id="{425B0BA5-66AD-4894-BF67-F790806C4548}"/>
              </a:ext>
            </a:extLst>
          </p:cNvPr>
          <p:cNvSpPr/>
          <p:nvPr/>
        </p:nvSpPr>
        <p:spPr>
          <a:xfrm>
            <a:off x="3375101" y="5844775"/>
            <a:ext cx="372469" cy="76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16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816" y="21600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" name="Shape 1636">
            <a:extLst>
              <a:ext uri="{FF2B5EF4-FFF2-40B4-BE49-F238E27FC236}">
                <a16:creationId xmlns:a16="http://schemas.microsoft.com/office/drawing/2014/main" xmlns="" id="{83FFF20D-C0F3-466F-B0C3-A0442786CEF8}"/>
              </a:ext>
            </a:extLst>
          </p:cNvPr>
          <p:cNvSpPr/>
          <p:nvPr/>
        </p:nvSpPr>
        <p:spPr>
          <a:xfrm>
            <a:off x="1881252" y="5974098"/>
            <a:ext cx="3604459" cy="4093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ne-NP" sz="2400" b="1" dirty="0">
                <a:solidFill>
                  <a:schemeClr val="tx1"/>
                </a:solidFill>
              </a:rPr>
              <a:t>३. लक्ष्य 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47" name="Shape 1638">
            <a:extLst>
              <a:ext uri="{FF2B5EF4-FFF2-40B4-BE49-F238E27FC236}">
                <a16:creationId xmlns:a16="http://schemas.microsoft.com/office/drawing/2014/main" xmlns="" id="{E2DF511A-761D-4A3C-8560-E7DBD5F0C18F}"/>
              </a:ext>
            </a:extLst>
          </p:cNvPr>
          <p:cNvSpPr/>
          <p:nvPr/>
        </p:nvSpPr>
        <p:spPr>
          <a:xfrm>
            <a:off x="6475192" y="7580952"/>
            <a:ext cx="159312" cy="159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25"/>
                  <a:pt x="21150" y="14475"/>
                  <a:pt x="20175" y="16200"/>
                </a:cubicBezTo>
                <a:cubicBezTo>
                  <a:pt x="19200" y="17925"/>
                  <a:pt x="17925" y="19200"/>
                  <a:pt x="16200" y="20175"/>
                </a:cubicBezTo>
                <a:cubicBezTo>
                  <a:pt x="14475" y="21150"/>
                  <a:pt x="12750" y="21600"/>
                  <a:pt x="10800" y="21600"/>
                </a:cubicBezTo>
                <a:cubicBezTo>
                  <a:pt x="8775" y="21600"/>
                  <a:pt x="7125" y="21150"/>
                  <a:pt x="5400" y="20175"/>
                </a:cubicBezTo>
                <a:cubicBezTo>
                  <a:pt x="3675" y="19200"/>
                  <a:pt x="2475" y="17925"/>
                  <a:pt x="1500" y="16200"/>
                </a:cubicBezTo>
                <a:cubicBezTo>
                  <a:pt x="450" y="14475"/>
                  <a:pt x="0" y="12825"/>
                  <a:pt x="0" y="10800"/>
                </a:cubicBezTo>
                <a:cubicBezTo>
                  <a:pt x="0" y="8850"/>
                  <a:pt x="450" y="7125"/>
                  <a:pt x="1500" y="5400"/>
                </a:cubicBezTo>
                <a:cubicBezTo>
                  <a:pt x="2475" y="3675"/>
                  <a:pt x="3675" y="2550"/>
                  <a:pt x="5400" y="1500"/>
                </a:cubicBezTo>
                <a:cubicBezTo>
                  <a:pt x="7125" y="525"/>
                  <a:pt x="8850" y="0"/>
                  <a:pt x="10800" y="0"/>
                </a:cubicBezTo>
                <a:cubicBezTo>
                  <a:pt x="12825" y="0"/>
                  <a:pt x="14475" y="525"/>
                  <a:pt x="16200" y="1500"/>
                </a:cubicBezTo>
                <a:cubicBezTo>
                  <a:pt x="17925" y="2550"/>
                  <a:pt x="19200" y="3675"/>
                  <a:pt x="20175" y="5400"/>
                </a:cubicBezTo>
                <a:cubicBezTo>
                  <a:pt x="21150" y="7125"/>
                  <a:pt x="21600" y="8850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8" name="Shape 1639">
            <a:extLst>
              <a:ext uri="{FF2B5EF4-FFF2-40B4-BE49-F238E27FC236}">
                <a16:creationId xmlns:a16="http://schemas.microsoft.com/office/drawing/2014/main" xmlns="" id="{11F3A286-3459-4FC3-AA82-89858CCF3CD9}"/>
              </a:ext>
            </a:extLst>
          </p:cNvPr>
          <p:cNvSpPr/>
          <p:nvPr/>
        </p:nvSpPr>
        <p:spPr>
          <a:xfrm>
            <a:off x="6837458" y="8737246"/>
            <a:ext cx="19379" cy="19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123" h="21600" extrusionOk="0">
                <a:moveTo>
                  <a:pt x="14123" y="21600"/>
                </a:moveTo>
                <a:lnTo>
                  <a:pt x="5483" y="0"/>
                </a:lnTo>
                <a:cubicBezTo>
                  <a:pt x="-7477" y="0"/>
                  <a:pt x="5483" y="21600"/>
                  <a:pt x="14123" y="216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0" name="Shape 1641">
            <a:extLst>
              <a:ext uri="{FF2B5EF4-FFF2-40B4-BE49-F238E27FC236}">
                <a16:creationId xmlns:a16="http://schemas.microsoft.com/office/drawing/2014/main" xmlns="" id="{F00849FF-99C6-438B-9E3E-BF049312BEBD}"/>
              </a:ext>
            </a:extLst>
          </p:cNvPr>
          <p:cNvSpPr/>
          <p:nvPr/>
        </p:nvSpPr>
        <p:spPr>
          <a:xfrm>
            <a:off x="8764728" y="5735289"/>
            <a:ext cx="2148835" cy="31526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ne-NP" sz="2800" b="1" dirty="0">
                <a:solidFill>
                  <a:schemeClr val="tx1"/>
                </a:solidFill>
              </a:rPr>
              <a:t>४. उद्देश्य</a:t>
            </a:r>
          </a:p>
        </p:txBody>
      </p:sp>
      <p:sp>
        <p:nvSpPr>
          <p:cNvPr id="51" name="Shape 1643">
            <a:extLst>
              <a:ext uri="{FF2B5EF4-FFF2-40B4-BE49-F238E27FC236}">
                <a16:creationId xmlns:a16="http://schemas.microsoft.com/office/drawing/2014/main" xmlns="" id="{3A09D8AA-B204-4325-AD81-7D65E0A7791D}"/>
              </a:ext>
            </a:extLst>
          </p:cNvPr>
          <p:cNvSpPr/>
          <p:nvPr/>
        </p:nvSpPr>
        <p:spPr>
          <a:xfrm>
            <a:off x="4578614" y="6486120"/>
            <a:ext cx="159313" cy="159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50"/>
                  <a:pt x="21075" y="14475"/>
                  <a:pt x="20100" y="16200"/>
                </a:cubicBezTo>
                <a:cubicBezTo>
                  <a:pt x="19050" y="17925"/>
                  <a:pt x="17925" y="19200"/>
                  <a:pt x="16200" y="20175"/>
                </a:cubicBezTo>
                <a:cubicBezTo>
                  <a:pt x="14475" y="21225"/>
                  <a:pt x="12750" y="21600"/>
                  <a:pt x="10800" y="21600"/>
                </a:cubicBezTo>
                <a:cubicBezTo>
                  <a:pt x="8775" y="21600"/>
                  <a:pt x="7125" y="21225"/>
                  <a:pt x="5400" y="20175"/>
                </a:cubicBezTo>
                <a:cubicBezTo>
                  <a:pt x="3675" y="19200"/>
                  <a:pt x="2400" y="17925"/>
                  <a:pt x="1425" y="16200"/>
                </a:cubicBezTo>
                <a:cubicBezTo>
                  <a:pt x="450" y="14475"/>
                  <a:pt x="0" y="12825"/>
                  <a:pt x="0" y="10800"/>
                </a:cubicBezTo>
                <a:cubicBezTo>
                  <a:pt x="0" y="8850"/>
                  <a:pt x="450" y="7125"/>
                  <a:pt x="1425" y="5400"/>
                </a:cubicBezTo>
                <a:cubicBezTo>
                  <a:pt x="2400" y="3675"/>
                  <a:pt x="3675" y="2400"/>
                  <a:pt x="5400" y="1425"/>
                </a:cubicBezTo>
                <a:cubicBezTo>
                  <a:pt x="7125" y="450"/>
                  <a:pt x="8775" y="0"/>
                  <a:pt x="10800" y="0"/>
                </a:cubicBezTo>
                <a:cubicBezTo>
                  <a:pt x="12750" y="0"/>
                  <a:pt x="14475" y="450"/>
                  <a:pt x="16200" y="1425"/>
                </a:cubicBezTo>
                <a:cubicBezTo>
                  <a:pt x="17925" y="2400"/>
                  <a:pt x="19050" y="3675"/>
                  <a:pt x="20100" y="5400"/>
                </a:cubicBezTo>
                <a:cubicBezTo>
                  <a:pt x="21075" y="7125"/>
                  <a:pt x="21600" y="8775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2" name="Shape 1645">
            <a:extLst>
              <a:ext uri="{FF2B5EF4-FFF2-40B4-BE49-F238E27FC236}">
                <a16:creationId xmlns:a16="http://schemas.microsoft.com/office/drawing/2014/main" xmlns="" id="{FC217E53-9BA4-4CDC-A3E0-24AEA0FF4A67}"/>
              </a:ext>
            </a:extLst>
          </p:cNvPr>
          <p:cNvSpPr/>
          <p:nvPr/>
        </p:nvSpPr>
        <p:spPr>
          <a:xfrm>
            <a:off x="2945098" y="7880133"/>
            <a:ext cx="1583723" cy="3152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ne-NP" sz="2800" b="1" dirty="0">
                <a:solidFill>
                  <a:schemeClr val="tx1"/>
                </a:solidFill>
              </a:rPr>
              <a:t>५. चुनौति</a:t>
            </a:r>
          </a:p>
        </p:txBody>
      </p:sp>
      <p:sp>
        <p:nvSpPr>
          <p:cNvPr id="53" name="Shape 1647">
            <a:extLst>
              <a:ext uri="{FF2B5EF4-FFF2-40B4-BE49-F238E27FC236}">
                <a16:creationId xmlns:a16="http://schemas.microsoft.com/office/drawing/2014/main" xmlns="" id="{75C4CD9A-02F2-417A-AC21-A062F34F9FE7}"/>
              </a:ext>
            </a:extLst>
          </p:cNvPr>
          <p:cNvSpPr/>
          <p:nvPr/>
        </p:nvSpPr>
        <p:spPr>
          <a:xfrm>
            <a:off x="4578614" y="4298879"/>
            <a:ext cx="159313" cy="159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25"/>
                  <a:pt x="21075" y="14475"/>
                  <a:pt x="20100" y="16200"/>
                </a:cubicBezTo>
                <a:cubicBezTo>
                  <a:pt x="19050" y="17925"/>
                  <a:pt x="17925" y="19125"/>
                  <a:pt x="16200" y="20175"/>
                </a:cubicBezTo>
                <a:cubicBezTo>
                  <a:pt x="14475" y="21150"/>
                  <a:pt x="12750" y="21600"/>
                  <a:pt x="10800" y="21600"/>
                </a:cubicBezTo>
                <a:cubicBezTo>
                  <a:pt x="8775" y="21600"/>
                  <a:pt x="7125" y="21150"/>
                  <a:pt x="5400" y="20175"/>
                </a:cubicBezTo>
                <a:cubicBezTo>
                  <a:pt x="3675" y="19125"/>
                  <a:pt x="2400" y="17925"/>
                  <a:pt x="1425" y="16200"/>
                </a:cubicBezTo>
                <a:cubicBezTo>
                  <a:pt x="450" y="14475"/>
                  <a:pt x="0" y="12750"/>
                  <a:pt x="0" y="10800"/>
                </a:cubicBezTo>
                <a:cubicBezTo>
                  <a:pt x="0" y="8775"/>
                  <a:pt x="450" y="7125"/>
                  <a:pt x="1425" y="5400"/>
                </a:cubicBezTo>
                <a:cubicBezTo>
                  <a:pt x="2400" y="3675"/>
                  <a:pt x="3675" y="2400"/>
                  <a:pt x="5400" y="1425"/>
                </a:cubicBezTo>
                <a:cubicBezTo>
                  <a:pt x="7125" y="375"/>
                  <a:pt x="8775" y="0"/>
                  <a:pt x="10800" y="0"/>
                </a:cubicBezTo>
                <a:cubicBezTo>
                  <a:pt x="12750" y="0"/>
                  <a:pt x="14475" y="375"/>
                  <a:pt x="16200" y="1425"/>
                </a:cubicBezTo>
                <a:cubicBezTo>
                  <a:pt x="17925" y="2400"/>
                  <a:pt x="19050" y="3675"/>
                  <a:pt x="20100" y="5400"/>
                </a:cubicBezTo>
                <a:cubicBezTo>
                  <a:pt x="21075" y="7125"/>
                  <a:pt x="21600" y="8850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5" name="Shape 1649">
            <a:extLst>
              <a:ext uri="{FF2B5EF4-FFF2-40B4-BE49-F238E27FC236}">
                <a16:creationId xmlns:a16="http://schemas.microsoft.com/office/drawing/2014/main" xmlns="" id="{390A8973-7252-4B3E-B571-2E76147C18A7}"/>
              </a:ext>
            </a:extLst>
          </p:cNvPr>
          <p:cNvSpPr/>
          <p:nvPr/>
        </p:nvSpPr>
        <p:spPr>
          <a:xfrm>
            <a:off x="2881745" y="3983615"/>
            <a:ext cx="1695304" cy="3152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ne-NP" sz="2400" b="1" dirty="0">
                <a:solidFill>
                  <a:schemeClr val="tx1"/>
                </a:solidFill>
                <a:latin typeface="Preeti" pitchFamily="2" charset="0"/>
              </a:rPr>
              <a:t>१. समस्या</a:t>
            </a:r>
            <a:endParaRPr sz="2400" b="1" dirty="0">
              <a:solidFill>
                <a:schemeClr val="tx1"/>
              </a:solidFill>
              <a:latin typeface="Preeti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9BDAC16-8068-46CA-B114-04CBAF82A005}"/>
              </a:ext>
            </a:extLst>
          </p:cNvPr>
          <p:cNvSpPr txBox="1"/>
          <p:nvPr/>
        </p:nvSpPr>
        <p:spPr>
          <a:xfrm>
            <a:off x="9615269" y="2853207"/>
            <a:ext cx="3158199" cy="202448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342900" marR="0" indent="-34290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;a}sf 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nflu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/f]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huf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/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Lsf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] 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k|Tofe"lt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dfkm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{t 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gful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/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ssf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] 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lhjg:t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/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df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;'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wf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/ 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7672EC6-8FF2-4B8A-B274-AFF5EDE57ED9}"/>
              </a:ext>
            </a:extLst>
          </p:cNvPr>
          <p:cNvSpPr txBox="1"/>
          <p:nvPr/>
        </p:nvSpPr>
        <p:spPr>
          <a:xfrm>
            <a:off x="306757" y="5679075"/>
            <a:ext cx="2856605" cy="202448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342900" marR="0" indent="-34290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cfGtl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/s /f]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huf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/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Lsf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cj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;/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df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a[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l4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/ ;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fdflhs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;+/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If0fsf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] 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k|jw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{g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C4D8A72-CBB7-4E5F-B400-143EB3C98264}"/>
              </a:ext>
            </a:extLst>
          </p:cNvPr>
          <p:cNvSpPr txBox="1"/>
          <p:nvPr/>
        </p:nvSpPr>
        <p:spPr>
          <a:xfrm>
            <a:off x="310752" y="2360765"/>
            <a:ext cx="2856605" cy="300937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342900" marR="0" indent="-34290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ul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/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aL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/ 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hf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]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lvdtfsf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] 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cj:yf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sym typeface="Helvetica Light"/>
            </a:endParaRPr>
          </a:p>
          <a:p>
            <a:pPr marL="342900" marR="0" indent="-34290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200" dirty="0" err="1">
                <a:latin typeface="Preeti" pitchFamily="2" charset="0"/>
              </a:rPr>
              <a:t>Go"g</a:t>
            </a:r>
            <a:r>
              <a:rPr lang="en-GB" sz="3200" dirty="0">
                <a:latin typeface="Preeti" pitchFamily="2" charset="0"/>
              </a:rPr>
              <a:t> /f]</a:t>
            </a:r>
            <a:r>
              <a:rPr lang="en-GB" sz="3200" dirty="0" err="1">
                <a:latin typeface="Preeti" pitchFamily="2" charset="0"/>
              </a:rPr>
              <a:t>huf</a:t>
            </a:r>
            <a:r>
              <a:rPr lang="en-GB" sz="3200" dirty="0">
                <a:latin typeface="Preeti" pitchFamily="2" charset="0"/>
              </a:rPr>
              <a:t>/L</a:t>
            </a:r>
          </a:p>
          <a:p>
            <a:pPr marL="342900" marR="0" indent="-34290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200" dirty="0">
                <a:latin typeface="Preeti" pitchFamily="2" charset="0"/>
              </a:rPr>
              <a:t>;</a:t>
            </a:r>
            <a:r>
              <a:rPr lang="en-GB" sz="3200" dirty="0" err="1">
                <a:latin typeface="Preeti" pitchFamily="2" charset="0"/>
              </a:rPr>
              <a:t>xsfo</a:t>
            </a:r>
            <a:r>
              <a:rPr lang="en-GB" sz="3200" dirty="0">
                <a:latin typeface="Preeti" pitchFamily="2" charset="0"/>
              </a:rPr>
              <a:t>{ / ;+of]</a:t>
            </a:r>
            <a:r>
              <a:rPr lang="en-GB" sz="3200" dirty="0" err="1">
                <a:latin typeface="Preeti" pitchFamily="2" charset="0"/>
              </a:rPr>
              <a:t>hgsf</a:t>
            </a:r>
            <a:r>
              <a:rPr lang="en-GB" sz="3200" dirty="0">
                <a:latin typeface="Preeti" pitchFamily="2" charset="0"/>
              </a:rPr>
              <a:t>] </a:t>
            </a:r>
            <a:r>
              <a:rPr lang="en-GB" sz="3200" dirty="0" err="1">
                <a:latin typeface="Preeti" pitchFamily="2" charset="0"/>
              </a:rPr>
              <a:t>cefj</a:t>
            </a:r>
            <a:endParaRPr lang="en-GB" sz="3200" dirty="0">
              <a:latin typeface="Preeti" pitchFamily="2" charset="0"/>
            </a:endParaRPr>
          </a:p>
          <a:p>
            <a:pPr marL="342900" marR="0" indent="-34290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E6413A9-9E57-4333-81D7-6122F68757D5}"/>
              </a:ext>
            </a:extLst>
          </p:cNvPr>
          <p:cNvSpPr txBox="1"/>
          <p:nvPr/>
        </p:nvSpPr>
        <p:spPr>
          <a:xfrm>
            <a:off x="4476319" y="7867092"/>
            <a:ext cx="4594354" cy="177826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df</a:t>
            </a:r>
            <a:r>
              <a:rPr lang="en-GB" sz="2800" dirty="0">
                <a:latin typeface="Preeti" pitchFamily="2" charset="0"/>
              </a:rPr>
              <a:t>}</a:t>
            </a:r>
            <a:r>
              <a:rPr lang="en-GB" sz="2800" dirty="0" err="1">
                <a:latin typeface="Preeti" pitchFamily="2" charset="0"/>
              </a:rPr>
              <a:t>lns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xssf</a:t>
            </a:r>
            <a:r>
              <a:rPr lang="en-GB" sz="2800" dirty="0">
                <a:latin typeface="Preeti" pitchFamily="2" charset="0"/>
              </a:rPr>
              <a:t>] ;'</a:t>
            </a:r>
            <a:r>
              <a:rPr lang="en-GB" sz="2800" dirty="0" err="1">
                <a:latin typeface="Preeti" pitchFamily="2" charset="0"/>
              </a:rPr>
              <a:t>lglZrttf</a:t>
            </a:r>
            <a:endParaRPr lang="en-GB" sz="2800" dirty="0">
              <a:latin typeface="Preeti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pTkfbgd"ns</a:t>
            </a:r>
            <a:r>
              <a:rPr lang="en-GB" sz="2800" dirty="0">
                <a:latin typeface="Preeti" pitchFamily="2" charset="0"/>
              </a:rPr>
              <a:t> /f]</a:t>
            </a:r>
            <a:r>
              <a:rPr lang="en-GB" sz="2800" dirty="0" err="1">
                <a:latin typeface="Preeti" pitchFamily="2" charset="0"/>
              </a:rPr>
              <a:t>huf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Lsf</a:t>
            </a:r>
            <a:r>
              <a:rPr lang="en-GB" sz="2800" dirty="0">
                <a:latin typeface="Preeti" pitchFamily="2" charset="0"/>
              </a:rPr>
              <a:t>] </a:t>
            </a:r>
            <a:r>
              <a:rPr lang="en-GB" sz="2800" dirty="0" err="1">
                <a:latin typeface="Preeti" pitchFamily="2" charset="0"/>
              </a:rPr>
              <a:t>l;h</a:t>
            </a:r>
            <a:r>
              <a:rPr lang="en-GB" sz="2800" dirty="0">
                <a:latin typeface="Preeti" pitchFamily="2" charset="0"/>
              </a:rPr>
              <a:t>{gf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nlIft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sfo</a:t>
            </a:r>
            <a:r>
              <a:rPr lang="en-GB" sz="2800" dirty="0">
                <a:latin typeface="Preeti" pitchFamily="2" charset="0"/>
              </a:rPr>
              <a:t>{</a:t>
            </a:r>
            <a:r>
              <a:rPr lang="en-GB" sz="2800" dirty="0" err="1">
                <a:latin typeface="Preeti" pitchFamily="2" charset="0"/>
              </a:rPr>
              <a:t>qmdx?sf</a:t>
            </a:r>
            <a:r>
              <a:rPr lang="en-GB" sz="2800" dirty="0">
                <a:latin typeface="Preeti" pitchFamily="2" charset="0"/>
              </a:rPr>
              <a:t>] </a:t>
            </a:r>
            <a:r>
              <a:rPr lang="en-GB" sz="2800" dirty="0" err="1">
                <a:latin typeface="Preeti" pitchFamily="2" charset="0"/>
              </a:rPr>
              <a:t>pknJwL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a9fpg</a:t>
            </a:r>
            <a:endParaRPr lang="en-GB" sz="2800" dirty="0">
              <a:latin typeface="Preeti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Preeti" pitchFamily="2" charset="0"/>
              </a:rPr>
              <a:t>;"</a:t>
            </a:r>
            <a:r>
              <a:rPr lang="en-GB" sz="2800" dirty="0" err="1">
                <a:latin typeface="Preeti" pitchFamily="2" charset="0"/>
              </a:rPr>
              <a:t>rgfsf</a:t>
            </a:r>
            <a:r>
              <a:rPr lang="en-GB" sz="2800" dirty="0">
                <a:latin typeface="Preeti" pitchFamily="2" charset="0"/>
              </a:rPr>
              <a:t>] ;+</a:t>
            </a:r>
            <a:r>
              <a:rPr lang="en-GB" sz="2800" dirty="0" err="1">
                <a:latin typeface="Preeti" pitchFamily="2" charset="0"/>
              </a:rPr>
              <a:t>sng</a:t>
            </a:r>
            <a:r>
              <a:rPr lang="en-GB" sz="2800" dirty="0">
                <a:latin typeface="Preeti" pitchFamily="2" charset="0"/>
              </a:rPr>
              <a:t> / </a:t>
            </a:r>
            <a:r>
              <a:rPr lang="en-GB" sz="2800" dirty="0" err="1">
                <a:latin typeface="Preeti" pitchFamily="2" charset="0"/>
              </a:rPr>
              <a:t>Joj:yfkg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ug</a:t>
            </a:r>
            <a:r>
              <a:rPr lang="en-GB" sz="2800" dirty="0">
                <a:latin typeface="Preeti" pitchFamily="2" charset="0"/>
              </a:rPr>
              <a:t>{</a:t>
            </a:r>
          </a:p>
        </p:txBody>
      </p:sp>
      <p:pic>
        <p:nvPicPr>
          <p:cNvPr id="63" name="Picture 2" descr="Image result for government of nepal logo">
            <a:extLst>
              <a:ext uri="{FF2B5EF4-FFF2-40B4-BE49-F238E27FC236}">
                <a16:creationId xmlns:a16="http://schemas.microsoft.com/office/drawing/2014/main" xmlns="" id="{B661E7B0-D73E-4C97-8B74-2E0880E1C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672" y="4505682"/>
            <a:ext cx="2381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Shape 2955">
            <a:extLst>
              <a:ext uri="{FF2B5EF4-FFF2-40B4-BE49-F238E27FC236}">
                <a16:creationId xmlns:a16="http://schemas.microsoft.com/office/drawing/2014/main" xmlns="" id="{828C4D3B-9913-4DCE-B1E4-239C1411E23D}"/>
              </a:ext>
            </a:extLst>
          </p:cNvPr>
          <p:cNvSpPr/>
          <p:nvPr/>
        </p:nvSpPr>
        <p:spPr>
          <a:xfrm>
            <a:off x="6250121" y="1017798"/>
            <a:ext cx="607035" cy="583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64" y="3304"/>
                </a:moveTo>
                <a:lnTo>
                  <a:pt x="10964" y="2119"/>
                </a:lnTo>
                <a:lnTo>
                  <a:pt x="12812" y="2119"/>
                </a:lnTo>
                <a:lnTo>
                  <a:pt x="12812" y="377"/>
                </a:lnTo>
                <a:lnTo>
                  <a:pt x="10947" y="377"/>
                </a:lnTo>
                <a:lnTo>
                  <a:pt x="10947" y="0"/>
                </a:lnTo>
                <a:lnTo>
                  <a:pt x="10619" y="0"/>
                </a:lnTo>
                <a:lnTo>
                  <a:pt x="10619" y="3304"/>
                </a:lnTo>
                <a:lnTo>
                  <a:pt x="6647" y="6679"/>
                </a:lnTo>
                <a:lnTo>
                  <a:pt x="14918" y="6679"/>
                </a:lnTo>
                <a:lnTo>
                  <a:pt x="10964" y="3304"/>
                </a:lnTo>
                <a:close/>
                <a:moveTo>
                  <a:pt x="21013" y="17560"/>
                </a:moveTo>
                <a:lnTo>
                  <a:pt x="21013" y="9139"/>
                </a:lnTo>
                <a:lnTo>
                  <a:pt x="14935" y="9139"/>
                </a:lnTo>
                <a:lnTo>
                  <a:pt x="14935" y="7038"/>
                </a:lnTo>
                <a:lnTo>
                  <a:pt x="6665" y="7038"/>
                </a:lnTo>
                <a:lnTo>
                  <a:pt x="6665" y="9139"/>
                </a:lnTo>
                <a:lnTo>
                  <a:pt x="587" y="9139"/>
                </a:lnTo>
                <a:lnTo>
                  <a:pt x="587" y="17560"/>
                </a:lnTo>
                <a:lnTo>
                  <a:pt x="0" y="17560"/>
                </a:lnTo>
                <a:lnTo>
                  <a:pt x="0" y="20361"/>
                </a:lnTo>
                <a:lnTo>
                  <a:pt x="6665" y="20361"/>
                </a:lnTo>
                <a:lnTo>
                  <a:pt x="6665" y="21600"/>
                </a:lnTo>
                <a:lnTo>
                  <a:pt x="14935" y="21600"/>
                </a:lnTo>
                <a:lnTo>
                  <a:pt x="14935" y="20361"/>
                </a:lnTo>
                <a:lnTo>
                  <a:pt x="21600" y="20361"/>
                </a:lnTo>
                <a:lnTo>
                  <a:pt x="21600" y="17560"/>
                </a:lnTo>
                <a:lnTo>
                  <a:pt x="21013" y="17560"/>
                </a:lnTo>
                <a:close/>
                <a:moveTo>
                  <a:pt x="2106" y="16842"/>
                </a:moveTo>
                <a:lnTo>
                  <a:pt x="1260" y="16842"/>
                </a:lnTo>
                <a:lnTo>
                  <a:pt x="1260" y="12802"/>
                </a:lnTo>
                <a:lnTo>
                  <a:pt x="2106" y="12802"/>
                </a:lnTo>
                <a:lnTo>
                  <a:pt x="2106" y="16842"/>
                </a:lnTo>
                <a:close/>
                <a:moveTo>
                  <a:pt x="2106" y="12120"/>
                </a:moveTo>
                <a:lnTo>
                  <a:pt x="1260" y="12120"/>
                </a:lnTo>
                <a:lnTo>
                  <a:pt x="1260" y="11258"/>
                </a:lnTo>
                <a:lnTo>
                  <a:pt x="2106" y="11258"/>
                </a:lnTo>
                <a:lnTo>
                  <a:pt x="2106" y="12120"/>
                </a:lnTo>
                <a:close/>
                <a:moveTo>
                  <a:pt x="3609" y="16842"/>
                </a:moveTo>
                <a:lnTo>
                  <a:pt x="2780" y="16842"/>
                </a:lnTo>
                <a:lnTo>
                  <a:pt x="2780" y="12802"/>
                </a:lnTo>
                <a:lnTo>
                  <a:pt x="3609" y="12802"/>
                </a:lnTo>
                <a:lnTo>
                  <a:pt x="3609" y="16842"/>
                </a:lnTo>
                <a:close/>
                <a:moveTo>
                  <a:pt x="3609" y="12120"/>
                </a:moveTo>
                <a:lnTo>
                  <a:pt x="2780" y="12120"/>
                </a:lnTo>
                <a:lnTo>
                  <a:pt x="2780" y="11258"/>
                </a:lnTo>
                <a:lnTo>
                  <a:pt x="3609" y="11258"/>
                </a:lnTo>
                <a:lnTo>
                  <a:pt x="3609" y="12120"/>
                </a:lnTo>
                <a:close/>
                <a:moveTo>
                  <a:pt x="5128" y="16842"/>
                </a:moveTo>
                <a:lnTo>
                  <a:pt x="4299" y="16842"/>
                </a:lnTo>
                <a:lnTo>
                  <a:pt x="4299" y="12802"/>
                </a:lnTo>
                <a:lnTo>
                  <a:pt x="5128" y="12802"/>
                </a:lnTo>
                <a:lnTo>
                  <a:pt x="5128" y="16842"/>
                </a:lnTo>
                <a:close/>
                <a:moveTo>
                  <a:pt x="5128" y="12120"/>
                </a:moveTo>
                <a:lnTo>
                  <a:pt x="4299" y="12120"/>
                </a:lnTo>
                <a:lnTo>
                  <a:pt x="4299" y="11258"/>
                </a:lnTo>
                <a:lnTo>
                  <a:pt x="5128" y="11258"/>
                </a:lnTo>
                <a:lnTo>
                  <a:pt x="5128" y="12120"/>
                </a:lnTo>
                <a:close/>
                <a:moveTo>
                  <a:pt x="6647" y="16842"/>
                </a:moveTo>
                <a:lnTo>
                  <a:pt x="5819" y="16842"/>
                </a:lnTo>
                <a:lnTo>
                  <a:pt x="5819" y="12802"/>
                </a:lnTo>
                <a:lnTo>
                  <a:pt x="6647" y="12802"/>
                </a:lnTo>
                <a:lnTo>
                  <a:pt x="6647" y="16842"/>
                </a:lnTo>
                <a:close/>
                <a:moveTo>
                  <a:pt x="6647" y="12120"/>
                </a:moveTo>
                <a:lnTo>
                  <a:pt x="5819" y="12120"/>
                </a:lnTo>
                <a:lnTo>
                  <a:pt x="5819" y="11258"/>
                </a:lnTo>
                <a:lnTo>
                  <a:pt x="6647" y="11258"/>
                </a:lnTo>
                <a:lnTo>
                  <a:pt x="6647" y="12120"/>
                </a:lnTo>
                <a:close/>
                <a:moveTo>
                  <a:pt x="12570" y="9139"/>
                </a:moveTo>
                <a:lnTo>
                  <a:pt x="13744" y="9139"/>
                </a:lnTo>
                <a:lnTo>
                  <a:pt x="13744" y="18278"/>
                </a:lnTo>
                <a:lnTo>
                  <a:pt x="12570" y="18278"/>
                </a:lnTo>
                <a:lnTo>
                  <a:pt x="12570" y="9139"/>
                </a:lnTo>
                <a:close/>
                <a:moveTo>
                  <a:pt x="10204" y="9139"/>
                </a:moveTo>
                <a:lnTo>
                  <a:pt x="11378" y="9139"/>
                </a:lnTo>
                <a:lnTo>
                  <a:pt x="11378" y="18278"/>
                </a:lnTo>
                <a:lnTo>
                  <a:pt x="10204" y="18278"/>
                </a:lnTo>
                <a:lnTo>
                  <a:pt x="10204" y="9139"/>
                </a:lnTo>
                <a:close/>
                <a:moveTo>
                  <a:pt x="7822" y="9139"/>
                </a:moveTo>
                <a:lnTo>
                  <a:pt x="9013" y="9139"/>
                </a:lnTo>
                <a:lnTo>
                  <a:pt x="9013" y="18278"/>
                </a:lnTo>
                <a:lnTo>
                  <a:pt x="7822" y="18278"/>
                </a:lnTo>
                <a:lnTo>
                  <a:pt x="7822" y="9139"/>
                </a:lnTo>
                <a:close/>
                <a:moveTo>
                  <a:pt x="14365" y="21079"/>
                </a:moveTo>
                <a:lnTo>
                  <a:pt x="7200" y="21079"/>
                </a:lnTo>
                <a:lnTo>
                  <a:pt x="7200" y="20792"/>
                </a:lnTo>
                <a:lnTo>
                  <a:pt x="14348" y="20792"/>
                </a:lnTo>
                <a:cubicBezTo>
                  <a:pt x="14365" y="20774"/>
                  <a:pt x="14365" y="21079"/>
                  <a:pt x="14365" y="21079"/>
                </a:cubicBezTo>
                <a:close/>
                <a:moveTo>
                  <a:pt x="14365" y="20325"/>
                </a:moveTo>
                <a:lnTo>
                  <a:pt x="7200" y="20325"/>
                </a:lnTo>
                <a:lnTo>
                  <a:pt x="7200" y="20038"/>
                </a:lnTo>
                <a:lnTo>
                  <a:pt x="14348" y="20038"/>
                </a:lnTo>
                <a:cubicBezTo>
                  <a:pt x="14365" y="20038"/>
                  <a:pt x="14365" y="20325"/>
                  <a:pt x="14365" y="20325"/>
                </a:cubicBezTo>
                <a:close/>
                <a:moveTo>
                  <a:pt x="15764" y="16842"/>
                </a:moveTo>
                <a:lnTo>
                  <a:pt x="14935" y="16842"/>
                </a:lnTo>
                <a:lnTo>
                  <a:pt x="14935" y="12802"/>
                </a:lnTo>
                <a:lnTo>
                  <a:pt x="15764" y="12802"/>
                </a:lnTo>
                <a:lnTo>
                  <a:pt x="15764" y="16842"/>
                </a:lnTo>
                <a:close/>
                <a:moveTo>
                  <a:pt x="15764" y="12120"/>
                </a:moveTo>
                <a:lnTo>
                  <a:pt x="14935" y="12120"/>
                </a:lnTo>
                <a:lnTo>
                  <a:pt x="14935" y="11258"/>
                </a:lnTo>
                <a:lnTo>
                  <a:pt x="15764" y="11258"/>
                </a:lnTo>
                <a:lnTo>
                  <a:pt x="15764" y="12120"/>
                </a:lnTo>
                <a:close/>
                <a:moveTo>
                  <a:pt x="17283" y="16842"/>
                </a:moveTo>
                <a:lnTo>
                  <a:pt x="16455" y="16842"/>
                </a:lnTo>
                <a:lnTo>
                  <a:pt x="16455" y="12802"/>
                </a:lnTo>
                <a:lnTo>
                  <a:pt x="17283" y="12802"/>
                </a:lnTo>
                <a:lnTo>
                  <a:pt x="17283" y="16842"/>
                </a:lnTo>
                <a:close/>
                <a:moveTo>
                  <a:pt x="17283" y="12120"/>
                </a:moveTo>
                <a:lnTo>
                  <a:pt x="16455" y="12120"/>
                </a:lnTo>
                <a:lnTo>
                  <a:pt x="16455" y="11258"/>
                </a:lnTo>
                <a:lnTo>
                  <a:pt x="17283" y="11258"/>
                </a:lnTo>
                <a:lnTo>
                  <a:pt x="17283" y="12120"/>
                </a:lnTo>
                <a:close/>
                <a:moveTo>
                  <a:pt x="18820" y="16842"/>
                </a:moveTo>
                <a:lnTo>
                  <a:pt x="17991" y="16842"/>
                </a:lnTo>
                <a:lnTo>
                  <a:pt x="17991" y="12802"/>
                </a:lnTo>
                <a:lnTo>
                  <a:pt x="18820" y="12802"/>
                </a:lnTo>
                <a:lnTo>
                  <a:pt x="18820" y="16842"/>
                </a:lnTo>
                <a:close/>
                <a:moveTo>
                  <a:pt x="18820" y="12120"/>
                </a:moveTo>
                <a:lnTo>
                  <a:pt x="17991" y="12120"/>
                </a:lnTo>
                <a:lnTo>
                  <a:pt x="17991" y="11258"/>
                </a:lnTo>
                <a:lnTo>
                  <a:pt x="18820" y="11258"/>
                </a:lnTo>
                <a:lnTo>
                  <a:pt x="18820" y="12120"/>
                </a:lnTo>
                <a:close/>
                <a:moveTo>
                  <a:pt x="20322" y="16842"/>
                </a:moveTo>
                <a:lnTo>
                  <a:pt x="19494" y="16842"/>
                </a:lnTo>
                <a:lnTo>
                  <a:pt x="19494" y="12802"/>
                </a:lnTo>
                <a:lnTo>
                  <a:pt x="20322" y="12802"/>
                </a:lnTo>
                <a:lnTo>
                  <a:pt x="20322" y="16842"/>
                </a:lnTo>
                <a:close/>
                <a:moveTo>
                  <a:pt x="20322" y="12120"/>
                </a:moveTo>
                <a:lnTo>
                  <a:pt x="19494" y="12120"/>
                </a:lnTo>
                <a:lnTo>
                  <a:pt x="19494" y="11258"/>
                </a:lnTo>
                <a:lnTo>
                  <a:pt x="20322" y="11258"/>
                </a:lnTo>
                <a:lnTo>
                  <a:pt x="20322" y="12120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6" name="Shape 2945">
            <a:extLst>
              <a:ext uri="{FF2B5EF4-FFF2-40B4-BE49-F238E27FC236}">
                <a16:creationId xmlns:a16="http://schemas.microsoft.com/office/drawing/2014/main" xmlns="" id="{73D35BF5-436E-4DBC-B310-A90DBDDD9282}"/>
              </a:ext>
            </a:extLst>
          </p:cNvPr>
          <p:cNvSpPr/>
          <p:nvPr/>
        </p:nvSpPr>
        <p:spPr>
          <a:xfrm>
            <a:off x="3657301" y="8373297"/>
            <a:ext cx="615084" cy="591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8" y="9532"/>
                </a:moveTo>
                <a:lnTo>
                  <a:pt x="12370" y="10162"/>
                </a:lnTo>
                <a:lnTo>
                  <a:pt x="12370" y="11295"/>
                </a:lnTo>
                <a:lnTo>
                  <a:pt x="14578" y="10683"/>
                </a:lnTo>
                <a:lnTo>
                  <a:pt x="14578" y="9532"/>
                </a:lnTo>
                <a:close/>
                <a:moveTo>
                  <a:pt x="14578" y="12679"/>
                </a:moveTo>
                <a:lnTo>
                  <a:pt x="12370" y="13291"/>
                </a:lnTo>
                <a:lnTo>
                  <a:pt x="12370" y="12176"/>
                </a:lnTo>
                <a:lnTo>
                  <a:pt x="14578" y="11546"/>
                </a:lnTo>
                <a:lnTo>
                  <a:pt x="14578" y="12679"/>
                </a:lnTo>
                <a:close/>
                <a:moveTo>
                  <a:pt x="17718" y="11780"/>
                </a:moveTo>
                <a:lnTo>
                  <a:pt x="15372" y="12428"/>
                </a:lnTo>
                <a:lnTo>
                  <a:pt x="15372" y="9280"/>
                </a:lnTo>
                <a:lnTo>
                  <a:pt x="17718" y="8597"/>
                </a:lnTo>
                <a:lnTo>
                  <a:pt x="17718" y="11780"/>
                </a:lnTo>
                <a:close/>
                <a:moveTo>
                  <a:pt x="17718" y="13812"/>
                </a:moveTo>
                <a:lnTo>
                  <a:pt x="12370" y="15287"/>
                </a:lnTo>
                <a:lnTo>
                  <a:pt x="12370" y="14136"/>
                </a:lnTo>
                <a:lnTo>
                  <a:pt x="17718" y="12679"/>
                </a:lnTo>
                <a:cubicBezTo>
                  <a:pt x="17718" y="12697"/>
                  <a:pt x="17718" y="13812"/>
                  <a:pt x="17718" y="13812"/>
                </a:cubicBezTo>
                <a:close/>
                <a:moveTo>
                  <a:pt x="12370" y="17302"/>
                </a:moveTo>
                <a:lnTo>
                  <a:pt x="12370" y="16169"/>
                </a:lnTo>
                <a:lnTo>
                  <a:pt x="17718" y="14676"/>
                </a:lnTo>
                <a:lnTo>
                  <a:pt x="17718" y="15827"/>
                </a:lnTo>
                <a:lnTo>
                  <a:pt x="12370" y="17302"/>
                </a:lnTo>
                <a:close/>
                <a:moveTo>
                  <a:pt x="9265" y="10072"/>
                </a:moveTo>
                <a:lnTo>
                  <a:pt x="9265" y="11205"/>
                </a:lnTo>
                <a:lnTo>
                  <a:pt x="3899" y="9748"/>
                </a:lnTo>
                <a:lnTo>
                  <a:pt x="3899" y="8597"/>
                </a:lnTo>
                <a:lnTo>
                  <a:pt x="9265" y="10072"/>
                </a:lnTo>
                <a:close/>
                <a:moveTo>
                  <a:pt x="3899" y="10611"/>
                </a:moveTo>
                <a:lnTo>
                  <a:pt x="9265" y="12068"/>
                </a:lnTo>
                <a:lnTo>
                  <a:pt x="9265" y="13183"/>
                </a:lnTo>
                <a:lnTo>
                  <a:pt x="3899" y="11744"/>
                </a:lnTo>
                <a:cubicBezTo>
                  <a:pt x="3899" y="11762"/>
                  <a:pt x="3899" y="10611"/>
                  <a:pt x="3899" y="10611"/>
                </a:cubicBezTo>
                <a:close/>
                <a:moveTo>
                  <a:pt x="3899" y="12625"/>
                </a:moveTo>
                <a:lnTo>
                  <a:pt x="9265" y="14100"/>
                </a:lnTo>
                <a:lnTo>
                  <a:pt x="9265" y="15251"/>
                </a:lnTo>
                <a:lnTo>
                  <a:pt x="3899" y="13777"/>
                </a:lnTo>
                <a:cubicBezTo>
                  <a:pt x="3899" y="13759"/>
                  <a:pt x="3899" y="12625"/>
                  <a:pt x="3899" y="12625"/>
                </a:cubicBezTo>
                <a:close/>
                <a:moveTo>
                  <a:pt x="3899" y="14622"/>
                </a:moveTo>
                <a:lnTo>
                  <a:pt x="9265" y="16097"/>
                </a:lnTo>
                <a:lnTo>
                  <a:pt x="9265" y="17212"/>
                </a:lnTo>
                <a:lnTo>
                  <a:pt x="3899" y="15737"/>
                </a:lnTo>
                <a:lnTo>
                  <a:pt x="3899" y="14622"/>
                </a:lnTo>
                <a:close/>
                <a:moveTo>
                  <a:pt x="20134" y="9856"/>
                </a:moveTo>
                <a:lnTo>
                  <a:pt x="19961" y="9856"/>
                </a:lnTo>
                <a:lnTo>
                  <a:pt x="19961" y="5467"/>
                </a:lnTo>
                <a:cubicBezTo>
                  <a:pt x="19961" y="5378"/>
                  <a:pt x="19927" y="5288"/>
                  <a:pt x="19858" y="5252"/>
                </a:cubicBezTo>
                <a:cubicBezTo>
                  <a:pt x="19806" y="5216"/>
                  <a:pt x="19719" y="5180"/>
                  <a:pt x="19633" y="5216"/>
                </a:cubicBezTo>
                <a:lnTo>
                  <a:pt x="10835" y="7626"/>
                </a:lnTo>
                <a:lnTo>
                  <a:pt x="2019" y="5216"/>
                </a:lnTo>
                <a:cubicBezTo>
                  <a:pt x="1932" y="5180"/>
                  <a:pt x="1863" y="5216"/>
                  <a:pt x="1794" y="5252"/>
                </a:cubicBezTo>
                <a:cubicBezTo>
                  <a:pt x="1742" y="5288"/>
                  <a:pt x="1691" y="5378"/>
                  <a:pt x="1691" y="5467"/>
                </a:cubicBezTo>
                <a:lnTo>
                  <a:pt x="1691" y="9856"/>
                </a:lnTo>
                <a:lnTo>
                  <a:pt x="1518" y="9856"/>
                </a:lnTo>
                <a:cubicBezTo>
                  <a:pt x="690" y="9856"/>
                  <a:pt x="0" y="10575"/>
                  <a:pt x="0" y="11438"/>
                </a:cubicBezTo>
                <a:cubicBezTo>
                  <a:pt x="0" y="12302"/>
                  <a:pt x="690" y="13021"/>
                  <a:pt x="1518" y="13021"/>
                </a:cubicBezTo>
                <a:lnTo>
                  <a:pt x="1691" y="13021"/>
                </a:lnTo>
                <a:lnTo>
                  <a:pt x="1691" y="17625"/>
                </a:lnTo>
                <a:cubicBezTo>
                  <a:pt x="1691" y="17751"/>
                  <a:pt x="1777" y="17859"/>
                  <a:pt x="1881" y="17877"/>
                </a:cubicBezTo>
                <a:lnTo>
                  <a:pt x="5504" y="18884"/>
                </a:lnTo>
                <a:lnTo>
                  <a:pt x="5504" y="21600"/>
                </a:lnTo>
                <a:lnTo>
                  <a:pt x="16114" y="21600"/>
                </a:lnTo>
                <a:lnTo>
                  <a:pt x="16114" y="18884"/>
                </a:lnTo>
                <a:lnTo>
                  <a:pt x="19737" y="17877"/>
                </a:lnTo>
                <a:cubicBezTo>
                  <a:pt x="19840" y="17859"/>
                  <a:pt x="19927" y="17751"/>
                  <a:pt x="19927" y="17625"/>
                </a:cubicBezTo>
                <a:lnTo>
                  <a:pt x="19927" y="13021"/>
                </a:lnTo>
                <a:lnTo>
                  <a:pt x="20082" y="13021"/>
                </a:lnTo>
                <a:cubicBezTo>
                  <a:pt x="20927" y="13021"/>
                  <a:pt x="21600" y="12302"/>
                  <a:pt x="21600" y="11438"/>
                </a:cubicBezTo>
                <a:cubicBezTo>
                  <a:pt x="21600" y="10575"/>
                  <a:pt x="20944" y="9856"/>
                  <a:pt x="20134" y="9856"/>
                </a:cubicBezTo>
                <a:close/>
                <a:moveTo>
                  <a:pt x="10351" y="18794"/>
                </a:moveTo>
                <a:lnTo>
                  <a:pt x="3036" y="16780"/>
                </a:lnTo>
                <a:lnTo>
                  <a:pt x="3036" y="6924"/>
                </a:lnTo>
                <a:lnTo>
                  <a:pt x="10351" y="8921"/>
                </a:lnTo>
                <a:lnTo>
                  <a:pt x="10351" y="18794"/>
                </a:lnTo>
                <a:close/>
                <a:moveTo>
                  <a:pt x="18633" y="16780"/>
                </a:moveTo>
                <a:lnTo>
                  <a:pt x="11335" y="18794"/>
                </a:lnTo>
                <a:lnTo>
                  <a:pt x="11335" y="8957"/>
                </a:lnTo>
                <a:lnTo>
                  <a:pt x="18633" y="6942"/>
                </a:lnTo>
                <a:lnTo>
                  <a:pt x="18633" y="16780"/>
                </a:lnTo>
                <a:close/>
                <a:moveTo>
                  <a:pt x="7557" y="3417"/>
                </a:moveTo>
                <a:cubicBezTo>
                  <a:pt x="7557" y="1529"/>
                  <a:pt x="9006" y="0"/>
                  <a:pt x="10835" y="0"/>
                </a:cubicBezTo>
                <a:cubicBezTo>
                  <a:pt x="12663" y="0"/>
                  <a:pt x="14112" y="1511"/>
                  <a:pt x="14112" y="3417"/>
                </a:cubicBezTo>
                <a:cubicBezTo>
                  <a:pt x="14112" y="5324"/>
                  <a:pt x="12663" y="6834"/>
                  <a:pt x="10835" y="6834"/>
                </a:cubicBezTo>
                <a:cubicBezTo>
                  <a:pt x="9006" y="6834"/>
                  <a:pt x="7557" y="5288"/>
                  <a:pt x="7557" y="3417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7" name="Shape 1630">
            <a:extLst>
              <a:ext uri="{FF2B5EF4-FFF2-40B4-BE49-F238E27FC236}">
                <a16:creationId xmlns:a16="http://schemas.microsoft.com/office/drawing/2014/main" xmlns="" id="{F621D014-069A-4814-8CA9-8C5761DFD2D0}"/>
              </a:ext>
            </a:extLst>
          </p:cNvPr>
          <p:cNvSpPr/>
          <p:nvPr/>
        </p:nvSpPr>
        <p:spPr>
          <a:xfrm>
            <a:off x="8923362" y="3414843"/>
            <a:ext cx="491156" cy="789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54" y="11808"/>
                </a:moveTo>
                <a:cubicBezTo>
                  <a:pt x="1574" y="10274"/>
                  <a:pt x="0" y="8529"/>
                  <a:pt x="0" y="6453"/>
                </a:cubicBezTo>
                <a:cubicBezTo>
                  <a:pt x="0" y="4452"/>
                  <a:pt x="1162" y="2798"/>
                  <a:pt x="3439" y="1609"/>
                </a:cubicBezTo>
                <a:cubicBezTo>
                  <a:pt x="5400" y="602"/>
                  <a:pt x="8015" y="0"/>
                  <a:pt x="10800" y="0"/>
                </a:cubicBezTo>
                <a:cubicBezTo>
                  <a:pt x="13609" y="0"/>
                  <a:pt x="16200" y="557"/>
                  <a:pt x="18186" y="1609"/>
                </a:cubicBezTo>
                <a:cubicBezTo>
                  <a:pt x="20438" y="2753"/>
                  <a:pt x="21600" y="4452"/>
                  <a:pt x="21600" y="6453"/>
                </a:cubicBezTo>
                <a:cubicBezTo>
                  <a:pt x="21600" y="8529"/>
                  <a:pt x="20026" y="10274"/>
                  <a:pt x="18670" y="11808"/>
                </a:cubicBezTo>
                <a:cubicBezTo>
                  <a:pt x="17508" y="13116"/>
                  <a:pt x="16345" y="14395"/>
                  <a:pt x="16345" y="15658"/>
                </a:cubicBezTo>
                <a:lnTo>
                  <a:pt x="16345" y="19359"/>
                </a:lnTo>
                <a:lnTo>
                  <a:pt x="14505" y="19359"/>
                </a:lnTo>
                <a:cubicBezTo>
                  <a:pt x="14505" y="20592"/>
                  <a:pt x="12858" y="21600"/>
                  <a:pt x="10873" y="21600"/>
                </a:cubicBezTo>
                <a:cubicBezTo>
                  <a:pt x="8887" y="21600"/>
                  <a:pt x="7265" y="20592"/>
                  <a:pt x="7313" y="19359"/>
                </a:cubicBezTo>
                <a:lnTo>
                  <a:pt x="5206" y="19359"/>
                </a:lnTo>
                <a:lnTo>
                  <a:pt x="5206" y="16050"/>
                </a:lnTo>
                <a:lnTo>
                  <a:pt x="5279" y="15658"/>
                </a:lnTo>
                <a:cubicBezTo>
                  <a:pt x="5206" y="14395"/>
                  <a:pt x="4117" y="13162"/>
                  <a:pt x="2954" y="11808"/>
                </a:cubicBezTo>
                <a:close/>
                <a:moveTo>
                  <a:pt x="6514" y="15237"/>
                </a:moveTo>
                <a:lnTo>
                  <a:pt x="15038" y="15237"/>
                </a:lnTo>
                <a:cubicBezTo>
                  <a:pt x="15256" y="13884"/>
                  <a:pt x="16418" y="12650"/>
                  <a:pt x="17508" y="11417"/>
                </a:cubicBezTo>
                <a:cubicBezTo>
                  <a:pt x="18791" y="9973"/>
                  <a:pt x="20244" y="8408"/>
                  <a:pt x="20244" y="6498"/>
                </a:cubicBezTo>
                <a:cubicBezTo>
                  <a:pt x="20244" y="4753"/>
                  <a:pt x="19203" y="3309"/>
                  <a:pt x="17290" y="2286"/>
                </a:cubicBezTo>
                <a:cubicBezTo>
                  <a:pt x="15595" y="1399"/>
                  <a:pt x="13270" y="887"/>
                  <a:pt x="10800" y="887"/>
                </a:cubicBezTo>
                <a:cubicBezTo>
                  <a:pt x="8354" y="887"/>
                  <a:pt x="6030" y="1399"/>
                  <a:pt x="4310" y="2286"/>
                </a:cubicBezTo>
                <a:cubicBezTo>
                  <a:pt x="2397" y="3309"/>
                  <a:pt x="1380" y="4753"/>
                  <a:pt x="1380" y="6498"/>
                </a:cubicBezTo>
                <a:cubicBezTo>
                  <a:pt x="1380" y="8363"/>
                  <a:pt x="2809" y="9973"/>
                  <a:pt x="4117" y="11417"/>
                </a:cubicBezTo>
                <a:cubicBezTo>
                  <a:pt x="5134" y="12650"/>
                  <a:pt x="6296" y="13884"/>
                  <a:pt x="6514" y="15237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8" name="Shape 2982">
            <a:extLst>
              <a:ext uri="{FF2B5EF4-FFF2-40B4-BE49-F238E27FC236}">
                <a16:creationId xmlns:a16="http://schemas.microsoft.com/office/drawing/2014/main" xmlns="" id="{F3F13DBD-E588-49D6-888E-A3A3A9B7D0F9}"/>
              </a:ext>
            </a:extLst>
          </p:cNvPr>
          <p:cNvSpPr/>
          <p:nvPr/>
        </p:nvSpPr>
        <p:spPr>
          <a:xfrm>
            <a:off x="3395674" y="5122162"/>
            <a:ext cx="664792" cy="583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82"/>
                </a:moveTo>
                <a:lnTo>
                  <a:pt x="851" y="21582"/>
                </a:lnTo>
                <a:lnTo>
                  <a:pt x="851" y="21600"/>
                </a:lnTo>
                <a:lnTo>
                  <a:pt x="0" y="21600"/>
                </a:lnTo>
                <a:lnTo>
                  <a:pt x="0" y="0"/>
                </a:lnTo>
                <a:lnTo>
                  <a:pt x="851" y="0"/>
                </a:lnTo>
                <a:lnTo>
                  <a:pt x="851" y="20612"/>
                </a:lnTo>
                <a:lnTo>
                  <a:pt x="1514" y="20612"/>
                </a:lnTo>
                <a:lnTo>
                  <a:pt x="1514" y="16752"/>
                </a:lnTo>
                <a:lnTo>
                  <a:pt x="4872" y="16752"/>
                </a:lnTo>
                <a:lnTo>
                  <a:pt x="4872" y="20612"/>
                </a:lnTo>
                <a:lnTo>
                  <a:pt x="6007" y="20612"/>
                </a:lnTo>
                <a:lnTo>
                  <a:pt x="6007" y="13053"/>
                </a:lnTo>
                <a:lnTo>
                  <a:pt x="9365" y="13053"/>
                </a:lnTo>
                <a:lnTo>
                  <a:pt x="9365" y="20612"/>
                </a:lnTo>
                <a:lnTo>
                  <a:pt x="10500" y="20612"/>
                </a:lnTo>
                <a:lnTo>
                  <a:pt x="10500" y="5817"/>
                </a:lnTo>
                <a:lnTo>
                  <a:pt x="13859" y="5817"/>
                </a:lnTo>
                <a:lnTo>
                  <a:pt x="13859" y="20612"/>
                </a:lnTo>
                <a:lnTo>
                  <a:pt x="14978" y="20612"/>
                </a:lnTo>
                <a:lnTo>
                  <a:pt x="14978" y="1616"/>
                </a:lnTo>
                <a:lnTo>
                  <a:pt x="18336" y="1616"/>
                </a:lnTo>
                <a:lnTo>
                  <a:pt x="18336" y="20612"/>
                </a:lnTo>
                <a:lnTo>
                  <a:pt x="21600" y="20612"/>
                </a:lnTo>
                <a:lnTo>
                  <a:pt x="21600" y="21582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9" name="Shape 2933">
            <a:extLst>
              <a:ext uri="{FF2B5EF4-FFF2-40B4-BE49-F238E27FC236}">
                <a16:creationId xmlns:a16="http://schemas.microsoft.com/office/drawing/2014/main" xmlns="" id="{DC84E557-A3E8-4CC3-AB41-ED7A8E082E11}"/>
              </a:ext>
            </a:extLst>
          </p:cNvPr>
          <p:cNvSpPr/>
          <p:nvPr/>
        </p:nvSpPr>
        <p:spPr>
          <a:xfrm>
            <a:off x="11026821" y="5780464"/>
            <a:ext cx="285621" cy="313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18" y="3149"/>
                </a:moveTo>
                <a:lnTo>
                  <a:pt x="19518" y="19873"/>
                </a:lnTo>
                <a:lnTo>
                  <a:pt x="20671" y="19873"/>
                </a:lnTo>
                <a:lnTo>
                  <a:pt x="20671" y="21600"/>
                </a:lnTo>
                <a:lnTo>
                  <a:pt x="9257" y="21600"/>
                </a:lnTo>
                <a:lnTo>
                  <a:pt x="9257" y="19873"/>
                </a:lnTo>
                <a:lnTo>
                  <a:pt x="17064" y="19873"/>
                </a:lnTo>
                <a:lnTo>
                  <a:pt x="17064" y="3149"/>
                </a:lnTo>
                <a:lnTo>
                  <a:pt x="0" y="3149"/>
                </a:lnTo>
                <a:lnTo>
                  <a:pt x="0" y="0"/>
                </a:lnTo>
                <a:lnTo>
                  <a:pt x="21600" y="0"/>
                </a:lnTo>
                <a:lnTo>
                  <a:pt x="21600" y="3149"/>
                </a:lnTo>
                <a:lnTo>
                  <a:pt x="19518" y="3149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0" name="Shape 2934">
            <a:extLst>
              <a:ext uri="{FF2B5EF4-FFF2-40B4-BE49-F238E27FC236}">
                <a16:creationId xmlns:a16="http://schemas.microsoft.com/office/drawing/2014/main" xmlns="" id="{471453D5-15B6-4E12-B09A-0EB06EB0FB85}"/>
              </a:ext>
            </a:extLst>
          </p:cNvPr>
          <p:cNvSpPr/>
          <p:nvPr/>
        </p:nvSpPr>
        <p:spPr>
          <a:xfrm>
            <a:off x="10799232" y="5778297"/>
            <a:ext cx="214093" cy="322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300"/>
                </a:moveTo>
                <a:lnTo>
                  <a:pt x="21600" y="21600"/>
                </a:lnTo>
                <a:lnTo>
                  <a:pt x="18776" y="21600"/>
                </a:lnTo>
                <a:lnTo>
                  <a:pt x="18776" y="14246"/>
                </a:lnTo>
                <a:lnTo>
                  <a:pt x="2824" y="14246"/>
                </a:lnTo>
                <a:lnTo>
                  <a:pt x="2824" y="21600"/>
                </a:lnTo>
                <a:lnTo>
                  <a:pt x="0" y="21600"/>
                </a:lnTo>
                <a:lnTo>
                  <a:pt x="0" y="12300"/>
                </a:lnTo>
                <a:cubicBezTo>
                  <a:pt x="0" y="12202"/>
                  <a:pt x="0" y="12169"/>
                  <a:pt x="0" y="12103"/>
                </a:cubicBezTo>
                <a:lnTo>
                  <a:pt x="0" y="0"/>
                </a:lnTo>
                <a:lnTo>
                  <a:pt x="3171" y="0"/>
                </a:lnTo>
                <a:lnTo>
                  <a:pt x="3171" y="10520"/>
                </a:lnTo>
                <a:lnTo>
                  <a:pt x="18925" y="10520"/>
                </a:lnTo>
                <a:cubicBezTo>
                  <a:pt x="20461" y="10520"/>
                  <a:pt x="21600" y="11344"/>
                  <a:pt x="21600" y="123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1" name="Shape 2935">
            <a:extLst>
              <a:ext uri="{FF2B5EF4-FFF2-40B4-BE49-F238E27FC236}">
                <a16:creationId xmlns:a16="http://schemas.microsoft.com/office/drawing/2014/main" xmlns="" id="{5CBF85E0-6ECF-4209-B234-96D54541509B}"/>
              </a:ext>
            </a:extLst>
          </p:cNvPr>
          <p:cNvSpPr/>
          <p:nvPr/>
        </p:nvSpPr>
        <p:spPr>
          <a:xfrm>
            <a:off x="11167709" y="5509525"/>
            <a:ext cx="92713" cy="259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4" y="17272"/>
                </a:moveTo>
                <a:lnTo>
                  <a:pt x="0" y="16823"/>
                </a:lnTo>
                <a:lnTo>
                  <a:pt x="12800" y="0"/>
                </a:lnTo>
                <a:lnTo>
                  <a:pt x="17486" y="490"/>
                </a:lnTo>
                <a:lnTo>
                  <a:pt x="10857" y="9473"/>
                </a:lnTo>
                <a:lnTo>
                  <a:pt x="21600" y="20008"/>
                </a:lnTo>
                <a:lnTo>
                  <a:pt x="21600" y="21600"/>
                </a:lnTo>
                <a:lnTo>
                  <a:pt x="3086" y="21600"/>
                </a:lnTo>
                <a:lnTo>
                  <a:pt x="3086" y="20008"/>
                </a:lnTo>
                <a:lnTo>
                  <a:pt x="17371" y="20008"/>
                </a:lnTo>
                <a:lnTo>
                  <a:pt x="9143" y="11760"/>
                </a:lnTo>
                <a:lnTo>
                  <a:pt x="4914" y="17272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2" name="Shape 2936">
            <a:extLst>
              <a:ext uri="{FF2B5EF4-FFF2-40B4-BE49-F238E27FC236}">
                <a16:creationId xmlns:a16="http://schemas.microsoft.com/office/drawing/2014/main" xmlns="" id="{132C0E7A-A4C4-489C-BCCB-753607D74040}"/>
              </a:ext>
            </a:extLst>
          </p:cNvPr>
          <p:cNvSpPr/>
          <p:nvPr/>
        </p:nvSpPr>
        <p:spPr>
          <a:xfrm>
            <a:off x="10844499" y="5637531"/>
            <a:ext cx="322541" cy="426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8" h="21367" extrusionOk="0">
                <a:moveTo>
                  <a:pt x="19864" y="21200"/>
                </a:moveTo>
                <a:cubicBezTo>
                  <a:pt x="18738" y="21594"/>
                  <a:pt x="17418" y="21274"/>
                  <a:pt x="16871" y="20413"/>
                </a:cubicBezTo>
                <a:lnTo>
                  <a:pt x="12364" y="14140"/>
                </a:lnTo>
                <a:lnTo>
                  <a:pt x="4252" y="14140"/>
                </a:lnTo>
                <a:cubicBezTo>
                  <a:pt x="4027" y="14140"/>
                  <a:pt x="3833" y="14140"/>
                  <a:pt x="3673" y="14115"/>
                </a:cubicBezTo>
                <a:cubicBezTo>
                  <a:pt x="1773" y="13943"/>
                  <a:pt x="518" y="12836"/>
                  <a:pt x="196" y="11532"/>
                </a:cubicBezTo>
                <a:cubicBezTo>
                  <a:pt x="-126" y="9416"/>
                  <a:pt x="-29" y="6858"/>
                  <a:pt x="325" y="4644"/>
                </a:cubicBezTo>
                <a:cubicBezTo>
                  <a:pt x="743" y="2134"/>
                  <a:pt x="3833" y="215"/>
                  <a:pt x="6924" y="19"/>
                </a:cubicBezTo>
                <a:cubicBezTo>
                  <a:pt x="7278" y="-6"/>
                  <a:pt x="7503" y="-6"/>
                  <a:pt x="7825" y="19"/>
                </a:cubicBezTo>
                <a:cubicBezTo>
                  <a:pt x="8662" y="117"/>
                  <a:pt x="9209" y="584"/>
                  <a:pt x="9209" y="1199"/>
                </a:cubicBezTo>
                <a:lnTo>
                  <a:pt x="9209" y="5529"/>
                </a:lnTo>
                <a:lnTo>
                  <a:pt x="16484" y="5529"/>
                </a:lnTo>
                <a:cubicBezTo>
                  <a:pt x="17354" y="5529"/>
                  <a:pt x="17997" y="6071"/>
                  <a:pt x="17997" y="6686"/>
                </a:cubicBezTo>
                <a:lnTo>
                  <a:pt x="17997" y="6710"/>
                </a:lnTo>
                <a:lnTo>
                  <a:pt x="11366" y="6710"/>
                </a:lnTo>
                <a:lnTo>
                  <a:pt x="11366" y="7965"/>
                </a:lnTo>
                <a:lnTo>
                  <a:pt x="7632" y="7965"/>
                </a:lnTo>
                <a:cubicBezTo>
                  <a:pt x="6827" y="7965"/>
                  <a:pt x="6087" y="7424"/>
                  <a:pt x="6087" y="6784"/>
                </a:cubicBezTo>
                <a:lnTo>
                  <a:pt x="6087" y="3733"/>
                </a:lnTo>
                <a:cubicBezTo>
                  <a:pt x="6087" y="3512"/>
                  <a:pt x="5894" y="3389"/>
                  <a:pt x="5636" y="3389"/>
                </a:cubicBezTo>
                <a:cubicBezTo>
                  <a:pt x="5346" y="3389"/>
                  <a:pt x="5218" y="3512"/>
                  <a:pt x="5218" y="3733"/>
                </a:cubicBezTo>
                <a:lnTo>
                  <a:pt x="5218" y="6784"/>
                </a:lnTo>
                <a:cubicBezTo>
                  <a:pt x="5218" y="7817"/>
                  <a:pt x="6344" y="8678"/>
                  <a:pt x="7696" y="8678"/>
                </a:cubicBezTo>
                <a:lnTo>
                  <a:pt x="7535" y="8678"/>
                </a:lnTo>
                <a:lnTo>
                  <a:pt x="7535" y="10745"/>
                </a:lnTo>
                <a:lnTo>
                  <a:pt x="13780" y="10745"/>
                </a:lnTo>
                <a:cubicBezTo>
                  <a:pt x="14585" y="10745"/>
                  <a:pt x="15454" y="11114"/>
                  <a:pt x="15841" y="11753"/>
                </a:cubicBezTo>
                <a:lnTo>
                  <a:pt x="20991" y="18937"/>
                </a:lnTo>
                <a:cubicBezTo>
                  <a:pt x="21474" y="19798"/>
                  <a:pt x="20991" y="20831"/>
                  <a:pt x="19864" y="212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3" name="Shape 2937">
            <a:extLst>
              <a:ext uri="{FF2B5EF4-FFF2-40B4-BE49-F238E27FC236}">
                <a16:creationId xmlns:a16="http://schemas.microsoft.com/office/drawing/2014/main" xmlns="" id="{4989810C-E30F-4774-9DD4-950444DD2770}"/>
              </a:ext>
            </a:extLst>
          </p:cNvPr>
          <p:cNvSpPr/>
          <p:nvPr/>
        </p:nvSpPr>
        <p:spPr>
          <a:xfrm>
            <a:off x="10955293" y="5529033"/>
            <a:ext cx="107888" cy="107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49"/>
                </a:moveTo>
                <a:cubicBezTo>
                  <a:pt x="21600" y="12804"/>
                  <a:pt x="21111" y="14465"/>
                  <a:pt x="20134" y="16224"/>
                </a:cubicBezTo>
                <a:cubicBezTo>
                  <a:pt x="19157" y="17984"/>
                  <a:pt x="17886" y="19254"/>
                  <a:pt x="16224" y="20232"/>
                </a:cubicBezTo>
                <a:cubicBezTo>
                  <a:pt x="14465" y="21307"/>
                  <a:pt x="12706" y="21600"/>
                  <a:pt x="10751" y="21600"/>
                </a:cubicBezTo>
                <a:cubicBezTo>
                  <a:pt x="8699" y="21600"/>
                  <a:pt x="7135" y="21307"/>
                  <a:pt x="5376" y="20232"/>
                </a:cubicBezTo>
                <a:cubicBezTo>
                  <a:pt x="3616" y="19254"/>
                  <a:pt x="2346" y="17984"/>
                  <a:pt x="1368" y="16224"/>
                </a:cubicBezTo>
                <a:cubicBezTo>
                  <a:pt x="293" y="14465"/>
                  <a:pt x="0" y="12901"/>
                  <a:pt x="0" y="10849"/>
                </a:cubicBezTo>
                <a:cubicBezTo>
                  <a:pt x="0" y="8894"/>
                  <a:pt x="293" y="7135"/>
                  <a:pt x="1368" y="5376"/>
                </a:cubicBezTo>
                <a:cubicBezTo>
                  <a:pt x="2346" y="3714"/>
                  <a:pt x="3616" y="2443"/>
                  <a:pt x="5376" y="1466"/>
                </a:cubicBezTo>
                <a:cubicBezTo>
                  <a:pt x="7135" y="489"/>
                  <a:pt x="8796" y="0"/>
                  <a:pt x="10751" y="0"/>
                </a:cubicBezTo>
                <a:cubicBezTo>
                  <a:pt x="12804" y="0"/>
                  <a:pt x="14465" y="489"/>
                  <a:pt x="16224" y="1466"/>
                </a:cubicBezTo>
                <a:cubicBezTo>
                  <a:pt x="17886" y="2443"/>
                  <a:pt x="19157" y="3714"/>
                  <a:pt x="20134" y="5376"/>
                </a:cubicBezTo>
                <a:cubicBezTo>
                  <a:pt x="21111" y="7135"/>
                  <a:pt x="21600" y="8796"/>
                  <a:pt x="21600" y="10849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49BCA36-6FAF-4FA7-B654-538974AFB3AA}"/>
              </a:ext>
            </a:extLst>
          </p:cNvPr>
          <p:cNvSpPr txBox="1"/>
          <p:nvPr/>
        </p:nvSpPr>
        <p:spPr>
          <a:xfrm>
            <a:off x="8972063" y="6362079"/>
            <a:ext cx="3654337" cy="30709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342900" marR="0" indent="-34290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latin typeface="Preeti" pitchFamily="2" charset="0"/>
              </a:rPr>
              <a:t>/f]</a:t>
            </a:r>
            <a:r>
              <a:rPr lang="en-GB" sz="2800" dirty="0" err="1">
                <a:latin typeface="Preeti" pitchFamily="2" charset="0"/>
              </a:rPr>
              <a:t>huf</a:t>
            </a:r>
            <a:r>
              <a:rPr lang="en-GB" sz="2800" dirty="0">
                <a:latin typeface="Preeti" pitchFamily="2" charset="0"/>
              </a:rPr>
              <a:t>/ ;]</a:t>
            </a:r>
            <a:r>
              <a:rPr lang="en-GB" sz="2800" dirty="0" err="1">
                <a:latin typeface="Preeti" pitchFamily="2" charset="0"/>
              </a:rPr>
              <a:t>jf</a:t>
            </a:r>
            <a:r>
              <a:rPr lang="en-GB" sz="2800" dirty="0">
                <a:latin typeface="Preeti" pitchFamily="2" charset="0"/>
              </a:rPr>
              <a:t> / ;</a:t>
            </a:r>
            <a:r>
              <a:rPr lang="en-GB" sz="2800" dirty="0" err="1">
                <a:latin typeface="Preeti" pitchFamily="2" charset="0"/>
              </a:rPr>
              <a:t>xfotf</a:t>
            </a:r>
            <a:endParaRPr lang="en-GB" sz="2800" dirty="0">
              <a:latin typeface="Preeti" pitchFamily="2" charset="0"/>
            </a:endParaRPr>
          </a:p>
          <a:p>
            <a:pPr marL="342900" marR="0" indent="-34290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bIf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/ ;</a:t>
            </a:r>
            <a:r>
              <a:rPr kumimoji="0" lang="en-GB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Ifd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</a:t>
            </a:r>
            <a:r>
              <a:rPr kumimoji="0" lang="en-GB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hgzlQm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</a:t>
            </a:r>
            <a:r>
              <a:rPr kumimoji="0" lang="en-GB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tof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/ </a:t>
            </a:r>
            <a:r>
              <a:rPr kumimoji="0" lang="en-GB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ug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]{</a:t>
            </a:r>
          </a:p>
          <a:p>
            <a:pPr marL="342900" marR="0" indent="-34290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 err="1">
                <a:latin typeface="Preeti" pitchFamily="2" charset="0"/>
              </a:rPr>
              <a:t>ljleGg</a:t>
            </a:r>
            <a:r>
              <a:rPr lang="en-GB" sz="2800" dirty="0">
                <a:latin typeface="Preeti" pitchFamily="2" charset="0"/>
              </a:rPr>
              <a:t> If]</a:t>
            </a:r>
            <a:r>
              <a:rPr lang="en-GB" sz="2800" dirty="0" err="1">
                <a:latin typeface="Preeti" pitchFamily="2" charset="0"/>
              </a:rPr>
              <a:t>qut</a:t>
            </a:r>
            <a:r>
              <a:rPr lang="en-GB" sz="2800" dirty="0">
                <a:latin typeface="Preeti" pitchFamily="2" charset="0"/>
              </a:rPr>
              <a:t> / </a:t>
            </a:r>
            <a:r>
              <a:rPr lang="en-GB" sz="2800" dirty="0" err="1">
                <a:latin typeface="Preeti" pitchFamily="2" charset="0"/>
              </a:rPr>
              <a:t>txut</a:t>
            </a:r>
            <a:r>
              <a:rPr lang="en-GB" sz="2800" dirty="0">
                <a:latin typeface="Preeti" pitchFamily="2" charset="0"/>
              </a:rPr>
              <a:t> ;</a:t>
            </a:r>
            <a:r>
              <a:rPr lang="en-GB" sz="2800" dirty="0" err="1">
                <a:latin typeface="Preeti" pitchFamily="2" charset="0"/>
              </a:rPr>
              <a:t>dGjo</a:t>
            </a:r>
            <a:r>
              <a:rPr lang="en-GB" sz="2800" dirty="0">
                <a:latin typeface="Preeti" pitchFamily="2" charset="0"/>
              </a:rPr>
              <a:t> / ;</a:t>
            </a:r>
            <a:r>
              <a:rPr lang="en-GB" sz="2800" dirty="0" err="1">
                <a:latin typeface="Preeti" pitchFamily="2" charset="0"/>
              </a:rPr>
              <a:t>xsfo</a:t>
            </a:r>
            <a:r>
              <a:rPr lang="en-GB" sz="2800" dirty="0">
                <a:latin typeface="Preeti" pitchFamily="2" charset="0"/>
              </a:rPr>
              <a:t>{ :</a:t>
            </a:r>
            <a:r>
              <a:rPr lang="en-GB" sz="2800" dirty="0" err="1">
                <a:latin typeface="Preeti" pitchFamily="2" charset="0"/>
              </a:rPr>
              <a:t>yfkgf</a:t>
            </a:r>
            <a:endParaRPr lang="en-GB" sz="2800" dirty="0">
              <a:latin typeface="Preeti" pitchFamily="2" charset="0"/>
            </a:endParaRPr>
          </a:p>
          <a:p>
            <a:pPr marL="342900" marR="0" indent="-34290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cfGtl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/s /f]</a:t>
            </a:r>
            <a:r>
              <a:rPr kumimoji="0" lang="en-GB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huf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/ </a:t>
            </a:r>
            <a:r>
              <a:rPr kumimoji="0" lang="en-GB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l;h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{</a:t>
            </a:r>
            <a:r>
              <a:rPr kumimoji="0" lang="en-GB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gfsf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</a:t>
            </a:r>
            <a:r>
              <a:rPr kumimoji="0" lang="en-GB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nflu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</a:t>
            </a:r>
            <a:r>
              <a:rPr kumimoji="0" lang="en-GB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gLltut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</a:t>
            </a:r>
            <a:r>
              <a:rPr kumimoji="0" lang="en-GB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kxn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sp>
        <p:nvSpPr>
          <p:cNvPr id="42" name="Shape 56">
            <a:extLst>
              <a:ext uri="{FF2B5EF4-FFF2-40B4-BE49-F238E27FC236}">
                <a16:creationId xmlns:a16="http://schemas.microsoft.com/office/drawing/2014/main" xmlns="" id="{FAA09B71-7596-4350-8757-E0961BD1B0A2}"/>
              </a:ext>
            </a:extLst>
          </p:cNvPr>
          <p:cNvSpPr/>
          <p:nvPr/>
        </p:nvSpPr>
        <p:spPr>
          <a:xfrm>
            <a:off x="0" y="3456"/>
            <a:ext cx="13002594" cy="793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indent="514350" algn="l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800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  <a:cs typeface="Kalimati" panose="00000400000000000000" pitchFamily="2"/>
                <a:sym typeface="Helvetica"/>
              </a:rPr>
              <a:t>प्रधानमन्त्री रोजगार कार्यक्रमको सान्दर्भिकता</a:t>
            </a:r>
            <a:endParaRPr sz="4800" u="sng" dirty="0">
              <a:solidFill>
                <a:schemeClr val="bg1">
                  <a:lumMod val="95000"/>
                </a:schemeClr>
              </a:solidFill>
              <a:latin typeface="Abadi" panose="020B0604020104020204" pitchFamily="34" charset="0"/>
              <a:cs typeface="Kalimati" panose="00000400000000000000" pitchFamily="2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497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67311" y="4704931"/>
            <a:ext cx="2161162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  <a:tab pos="1028700" algn="l"/>
              </a:tabLst>
            </a:pPr>
            <a:r>
              <a:rPr kumimoji="0" lang="ne-NP" sz="48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badi" panose="020B0604020104020204" pitchFamily="34" charset="0"/>
                <a:ea typeface="Times New Roman" pitchFamily="18" charset="0"/>
                <a:cs typeface="Kalimati" panose="00000400000000000000" pitchFamily="2"/>
              </a:rPr>
              <a:t>बुँदा नं. ७९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badi" panose="020B0604020104020204" pitchFamily="34" charset="0"/>
              <a:cs typeface="Kalimati" panose="00000400000000000000" pitchFamily="2"/>
            </a:endParaRPr>
          </a:p>
        </p:txBody>
      </p:sp>
      <p:sp>
        <p:nvSpPr>
          <p:cNvPr id="5" name="Shape 56">
            <a:extLst>
              <a:ext uri="{FF2B5EF4-FFF2-40B4-BE49-F238E27FC236}">
                <a16:creationId xmlns:a16="http://schemas.microsoft.com/office/drawing/2014/main" xmlns="" id="{33CAE3C5-1FA7-402E-8DC2-C36AE4146603}"/>
              </a:ext>
            </a:extLst>
          </p:cNvPr>
          <p:cNvSpPr/>
          <p:nvPr/>
        </p:nvSpPr>
        <p:spPr>
          <a:xfrm>
            <a:off x="0" y="60606"/>
            <a:ext cx="13002594" cy="793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algn="l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800" dirty="0">
                <a:solidFill>
                  <a:schemeClr val="bg1"/>
                </a:solidFill>
                <a:latin typeface="Abadi" panose="020B0604020104020204" pitchFamily="34" charset="0"/>
                <a:cs typeface="Kalimati" panose="00000400000000000000" pitchFamily="2"/>
              </a:rPr>
              <a:t>आ.व. २०७५/७६ को नीति तथा कार्यक्रम</a:t>
            </a:r>
            <a:endParaRPr sz="4800" u="sng" dirty="0">
              <a:solidFill>
                <a:schemeClr val="bg1"/>
              </a:solidFill>
              <a:latin typeface="Abadi" panose="020B0604020104020204" pitchFamily="34" charset="0"/>
              <a:cs typeface="Kalimati" panose="00000400000000000000" pitchFamily="2"/>
              <a:hlinkClick r:id="rId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822F5C-5485-4824-B5C1-FB4A20EA9100}"/>
              </a:ext>
            </a:extLst>
          </p:cNvPr>
          <p:cNvSpPr txBox="1"/>
          <p:nvPr/>
        </p:nvSpPr>
        <p:spPr>
          <a:xfrm>
            <a:off x="4576692" y="1942117"/>
            <a:ext cx="3124200" cy="21475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3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badi" panose="020B0604020104020204" pitchFamily="34" charset="0"/>
                <a:cs typeface="Kalimati" panose="00000400000000000000" pitchFamily="2"/>
                <a:sym typeface="Helvetica Light"/>
              </a:rPr>
              <a:t>रोजगारीको अवसरको सम्भाव्य क्षेत्र पहिचान</a:t>
            </a: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badi" panose="020B0604020104020204" pitchFamily="34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19AEE4-ADCA-42A7-9951-57C7DECDD18E}"/>
              </a:ext>
            </a:extLst>
          </p:cNvPr>
          <p:cNvSpPr txBox="1"/>
          <p:nvPr/>
        </p:nvSpPr>
        <p:spPr>
          <a:xfrm>
            <a:off x="4576692" y="4646971"/>
            <a:ext cx="3124200" cy="16243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3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badi" panose="020B0604020104020204" pitchFamily="34" charset="0"/>
                <a:cs typeface="Kalimati" panose="00000400000000000000" pitchFamily="2"/>
                <a:sym typeface="Helvetica Light"/>
              </a:rPr>
              <a:t>रोजगारीका लागि व्यावसायिक सीप विकास गर्न</a:t>
            </a: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badi" panose="020B0604020104020204" pitchFamily="34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7F935A-9118-4CD5-93C8-10CBFDB0D924}"/>
              </a:ext>
            </a:extLst>
          </p:cNvPr>
          <p:cNvSpPr txBox="1"/>
          <p:nvPr/>
        </p:nvSpPr>
        <p:spPr>
          <a:xfrm>
            <a:off x="4576692" y="7194885"/>
            <a:ext cx="3124200" cy="16243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e-NP" dirty="0">
                <a:latin typeface="Abadi" panose="020B0604020104020204" pitchFamily="34" charset="0"/>
                <a:cs typeface="Kalimati" panose="00000400000000000000" pitchFamily="2"/>
              </a:rPr>
              <a:t>देश भित्र रोजगारीको अवसर सिर्जना</a:t>
            </a: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badi" panose="020B0604020104020204" pitchFamily="34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6752FE-D826-4960-A23F-0E99E9114F38}"/>
              </a:ext>
            </a:extLst>
          </p:cNvPr>
          <p:cNvSpPr txBox="1"/>
          <p:nvPr/>
        </p:nvSpPr>
        <p:spPr>
          <a:xfrm rot="16200000">
            <a:off x="6615171" y="4939183"/>
            <a:ext cx="6067882" cy="110115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3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badi" panose="020B0604020104020204" pitchFamily="34" charset="0"/>
                <a:cs typeface="Kalimati" panose="00000400000000000000" pitchFamily="2"/>
                <a:sym typeface="Helvetica Light"/>
              </a:rPr>
              <a:t>रोजगारीको लागि विदेश जानुपर्ने स्थितिको अन्त्य गर्न </a:t>
            </a: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badi" panose="020B0604020104020204" pitchFamily="34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C1FFAC07-BAC6-4FB1-8CEF-2ED3CACC54E2}"/>
              </a:ext>
            </a:extLst>
          </p:cNvPr>
          <p:cNvSpPr/>
          <p:nvPr/>
        </p:nvSpPr>
        <p:spPr>
          <a:xfrm>
            <a:off x="3131601" y="2857500"/>
            <a:ext cx="941962" cy="79337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6254A398-D8A9-400D-80DC-2BC652A2E276}"/>
              </a:ext>
            </a:extLst>
          </p:cNvPr>
          <p:cNvSpPr/>
          <p:nvPr/>
        </p:nvSpPr>
        <p:spPr>
          <a:xfrm>
            <a:off x="3131601" y="5093072"/>
            <a:ext cx="941962" cy="79337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90420181-9730-428E-84AE-43B4063F2F99}"/>
              </a:ext>
            </a:extLst>
          </p:cNvPr>
          <p:cNvSpPr/>
          <p:nvPr/>
        </p:nvSpPr>
        <p:spPr>
          <a:xfrm>
            <a:off x="3131601" y="7604477"/>
            <a:ext cx="941962" cy="79337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3D3EA8E2-18BC-419F-AA4C-177F609F1D87}"/>
              </a:ext>
            </a:extLst>
          </p:cNvPr>
          <p:cNvSpPr/>
          <p:nvPr/>
        </p:nvSpPr>
        <p:spPr>
          <a:xfrm>
            <a:off x="7888969" y="2857500"/>
            <a:ext cx="941962" cy="79337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7E48C2AD-490E-4C8C-A661-13B8BEC095AE}"/>
              </a:ext>
            </a:extLst>
          </p:cNvPr>
          <p:cNvSpPr/>
          <p:nvPr/>
        </p:nvSpPr>
        <p:spPr>
          <a:xfrm>
            <a:off x="7888969" y="5093072"/>
            <a:ext cx="941962" cy="79337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B3753B2C-D30E-4F0B-9BF2-9ED534E7EFD2}"/>
              </a:ext>
            </a:extLst>
          </p:cNvPr>
          <p:cNvSpPr/>
          <p:nvPr/>
        </p:nvSpPr>
        <p:spPr>
          <a:xfrm>
            <a:off x="7888969" y="7604477"/>
            <a:ext cx="941962" cy="79337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C588EF36-60F2-4199-81C6-B5687E6CD9B0}"/>
              </a:ext>
            </a:extLst>
          </p:cNvPr>
          <p:cNvSpPr/>
          <p:nvPr/>
        </p:nvSpPr>
        <p:spPr>
          <a:xfrm>
            <a:off x="10427530" y="5062468"/>
            <a:ext cx="941962" cy="79337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A61922-8864-4AD3-A883-92E45B8626CB}"/>
              </a:ext>
            </a:extLst>
          </p:cNvPr>
          <p:cNvSpPr txBox="1"/>
          <p:nvPr/>
        </p:nvSpPr>
        <p:spPr>
          <a:xfrm rot="16200000">
            <a:off x="9113969" y="4939182"/>
            <a:ext cx="6067883" cy="11011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e-NP" dirty="0">
                <a:solidFill>
                  <a:schemeClr val="bg1">
                    <a:lumMod val="95000"/>
                  </a:schemeClr>
                </a:solidFill>
              </a:rPr>
              <a:t>प्रधानमन्त्री रोजगार कार्यक्रमको सञ्चालन</a:t>
            </a: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1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1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1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1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1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1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1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1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1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1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1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animBg="1"/>
      <p:bldP spid="5" grpId="0" animBg="1"/>
      <p:bldP spid="2" grpId="0" animBg="1"/>
      <p:bldP spid="6" grpId="0" animBg="1"/>
      <p:bldP spid="7" grpId="0" animBg="1"/>
      <p:bldP spid="8" grpId="0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56">
            <a:extLst>
              <a:ext uri="{FF2B5EF4-FFF2-40B4-BE49-F238E27FC236}">
                <a16:creationId xmlns:a16="http://schemas.microsoft.com/office/drawing/2014/main" xmlns="" id="{45A2C549-E894-47B6-9E77-41B419891D15}"/>
              </a:ext>
            </a:extLst>
          </p:cNvPr>
          <p:cNvSpPr/>
          <p:nvPr/>
        </p:nvSpPr>
        <p:spPr>
          <a:xfrm>
            <a:off x="0" y="3456"/>
            <a:ext cx="13002594" cy="793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indent="514350" algn="l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800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  <a:cs typeface="Kalimati" panose="00000400000000000000" pitchFamily="2"/>
                <a:sym typeface="Helvetica"/>
              </a:rPr>
              <a:t>आ.व. २०७५/७६ को बजेट वक्तव्य</a:t>
            </a:r>
            <a:r>
              <a:rPr lang="ne-NP" sz="4800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  <a:cs typeface="Kalimati" panose="00000400000000000000" pitchFamily="2"/>
              </a:rPr>
              <a:t> </a:t>
            </a:r>
            <a:endParaRPr sz="4800" u="sng" dirty="0">
              <a:solidFill>
                <a:schemeClr val="bg1">
                  <a:lumMod val="95000"/>
                </a:schemeClr>
              </a:solidFill>
              <a:latin typeface="Abadi" panose="020B0604020104020204" pitchFamily="34" charset="0"/>
              <a:cs typeface="Kalimati" panose="00000400000000000000" pitchFamily="2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DBAF38-2CCA-4F43-856E-CFE6DEE7EBB4}"/>
              </a:ext>
            </a:extLst>
          </p:cNvPr>
          <p:cNvSpPr txBox="1"/>
          <p:nvPr/>
        </p:nvSpPr>
        <p:spPr>
          <a:xfrm>
            <a:off x="0" y="9358605"/>
            <a:ext cx="13004800" cy="393269"/>
          </a:xfrm>
          <a:prstGeom prst="rect">
            <a:avLst/>
          </a:prstGeom>
          <a:solidFill>
            <a:srgbClr val="C0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k|wfgdGqL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 /f]</a:t>
            </a:r>
            <a:r>
              <a:rPr kumimoji="0" lang="en-GB" sz="22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huf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/ </a:t>
            </a:r>
            <a:r>
              <a:rPr kumimoji="0" lang="en-GB" sz="22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sfo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{</a:t>
            </a:r>
            <a:r>
              <a:rPr kumimoji="0" lang="en-GB" sz="22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qmd</a:t>
            </a: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8301C73-5062-44F5-982F-E6CBBBE1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695" y="957044"/>
            <a:ext cx="2003909" cy="2639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051AD9-2A60-471E-9F1A-39D97D32BFC5}"/>
              </a:ext>
            </a:extLst>
          </p:cNvPr>
          <p:cNvSpPr txBox="1"/>
          <p:nvPr/>
        </p:nvSpPr>
        <p:spPr>
          <a:xfrm>
            <a:off x="3458544" y="3721464"/>
            <a:ext cx="6085506" cy="57793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e-NP" dirty="0"/>
              <a:t>काम तथा रोजगारी </a:t>
            </a:r>
            <a:r>
              <a:rPr lang="en-US" dirty="0"/>
              <a:t>(</a:t>
            </a:r>
            <a:r>
              <a:rPr lang="ne-NP" dirty="0"/>
              <a:t>बुँदा नं. २२</a:t>
            </a:r>
            <a:r>
              <a:rPr lang="en-US" dirty="0"/>
              <a:t>)</a:t>
            </a: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64C3304D-2649-474A-824D-C8166440A05B}"/>
              </a:ext>
            </a:extLst>
          </p:cNvPr>
          <p:cNvSpPr/>
          <p:nvPr/>
        </p:nvSpPr>
        <p:spPr>
          <a:xfrm rot="5400000">
            <a:off x="1065156" y="4686191"/>
            <a:ext cx="952500" cy="88571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E89CDCC4-48B7-40FB-93D2-1269D04705A4}"/>
              </a:ext>
            </a:extLst>
          </p:cNvPr>
          <p:cNvSpPr/>
          <p:nvPr/>
        </p:nvSpPr>
        <p:spPr>
          <a:xfrm rot="5400000">
            <a:off x="5912672" y="4657947"/>
            <a:ext cx="952500" cy="88571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D2A488F4-AD8C-48EB-8360-4273BD656E42}"/>
              </a:ext>
            </a:extLst>
          </p:cNvPr>
          <p:cNvSpPr/>
          <p:nvPr/>
        </p:nvSpPr>
        <p:spPr>
          <a:xfrm rot="5400000">
            <a:off x="10703860" y="4657947"/>
            <a:ext cx="952500" cy="88571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36D241-D854-4CBD-8772-30C356E736CE}"/>
              </a:ext>
            </a:extLst>
          </p:cNvPr>
          <p:cNvSpPr txBox="1"/>
          <p:nvPr/>
        </p:nvSpPr>
        <p:spPr>
          <a:xfrm>
            <a:off x="4998272" y="5673590"/>
            <a:ext cx="2781300" cy="3657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Kalimati" panose="00000400000000000000" pitchFamily="2"/>
                <a:sym typeface="Helvetica Light"/>
              </a:rPr>
              <a:t>बेरोजगार जनशक्ति दर्ता र रोजगारीका अवसरको सूचना आदान प्रदान गर्ने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D6D058E-14FF-4422-9AB1-6EE2C43689BA}"/>
              </a:ext>
            </a:extLst>
          </p:cNvPr>
          <p:cNvCxnSpPr/>
          <p:nvPr/>
        </p:nvCxnSpPr>
        <p:spPr>
          <a:xfrm>
            <a:off x="1314450" y="4624553"/>
            <a:ext cx="100584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A2CA364-A5B1-44E4-875F-920342F95341}"/>
              </a:ext>
            </a:extLst>
          </p:cNvPr>
          <p:cNvSpPr txBox="1"/>
          <p:nvPr/>
        </p:nvSpPr>
        <p:spPr>
          <a:xfrm>
            <a:off x="9930280" y="5614976"/>
            <a:ext cx="2781300" cy="3657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e-NP" sz="2800" dirty="0">
                <a:cs typeface="Kalimati" panose="00000400000000000000" pitchFamily="2"/>
              </a:rPr>
              <a:t>श्रम बजारको माग अनुसार सीपयुक्त जनशक्ति आपूर्ति गर्न छोटो अवधिका निशुल्क तालिम सञ्चालन गर्ने 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528ADA0-FB2E-48DC-A7B2-B9BDE1EAB929}"/>
              </a:ext>
            </a:extLst>
          </p:cNvPr>
          <p:cNvSpPr txBox="1"/>
          <p:nvPr/>
        </p:nvSpPr>
        <p:spPr>
          <a:xfrm>
            <a:off x="293220" y="5673590"/>
            <a:ext cx="2781300" cy="3657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Kalimati" panose="00000400000000000000" pitchFamily="2"/>
                <a:sym typeface="Helvetica Light"/>
              </a:rPr>
              <a:t>मुलुक भित्र थप रोजगारी सिर्जना गरी क्रमश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Kalimati" panose="00000400000000000000" pitchFamily="2"/>
                <a:sym typeface="Helvetica Light"/>
              </a:rPr>
              <a:t>: </a:t>
            </a:r>
            <a:r>
              <a:rPr lang="ne-NP" sz="2800" dirty="0">
                <a:cs typeface="Kalimati" panose="00000400000000000000" pitchFamily="2"/>
              </a:rPr>
              <a:t>.. वैदेशिक रोजगारीमा जान नपर्ने अवस्था बनाउन प्रधानमन्त्री रोजगार कार्यक्रम सुरु गरिने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12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1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1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1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1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26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26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1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/>
      <p:bldP spid="5" grpId="0" animBg="1"/>
      <p:bldP spid="10" grpId="0" animBg="1"/>
      <p:bldP spid="11" grpId="0" animBg="1"/>
      <p:bldP spid="6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6">
            <a:extLst>
              <a:ext uri="{FF2B5EF4-FFF2-40B4-BE49-F238E27FC236}">
                <a16:creationId xmlns:a16="http://schemas.microsoft.com/office/drawing/2014/main" xmlns="" id="{AC8FECFC-2C30-412D-A995-070BA3F2FCCA}"/>
              </a:ext>
            </a:extLst>
          </p:cNvPr>
          <p:cNvSpPr/>
          <p:nvPr/>
        </p:nvSpPr>
        <p:spPr>
          <a:xfrm>
            <a:off x="0" y="34233"/>
            <a:ext cx="13002594" cy="73182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indent="514350" algn="l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400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  <a:cs typeface="Kalimati" panose="00000400000000000000" pitchFamily="2"/>
                <a:sym typeface="Helvetica"/>
              </a:rPr>
              <a:t>प्रधानमन्त्री रोजगार कार्यक्रमबाट परिवर्तनको परिकल्पना </a:t>
            </a:r>
            <a:endParaRPr sz="4400" u="sng" dirty="0">
              <a:solidFill>
                <a:schemeClr val="bg1">
                  <a:lumMod val="95000"/>
                </a:schemeClr>
              </a:solidFill>
              <a:latin typeface="Abadi" panose="020B0604020104020204" pitchFamily="34" charset="0"/>
              <a:cs typeface="Kalimati" panose="00000400000000000000" pitchFamily="2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3D0C8735-EC50-45C2-92BB-5F3E2E89F03C}"/>
              </a:ext>
            </a:extLst>
          </p:cNvPr>
          <p:cNvSpPr/>
          <p:nvPr/>
        </p:nvSpPr>
        <p:spPr>
          <a:xfrm>
            <a:off x="253554" y="1834343"/>
            <a:ext cx="1828800" cy="1699911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500" dirty="0" err="1">
                <a:solidFill>
                  <a:srgbClr val="FFFFFF"/>
                </a:solidFill>
                <a:latin typeface="Preeti" pitchFamily="2" charset="0"/>
              </a:rPr>
              <a:t>kof</a:t>
            </a:r>
            <a:r>
              <a:rPr lang="en-US" sz="2500" dirty="0">
                <a:solidFill>
                  <a:srgbClr val="FFFFFF"/>
                </a:solidFill>
                <a:latin typeface="Preeti" pitchFamily="2" charset="0"/>
              </a:rPr>
              <a:t>{</a:t>
            </a:r>
            <a:r>
              <a:rPr lang="en-US" sz="2500" dirty="0" err="1">
                <a:solidFill>
                  <a:srgbClr val="FFFFFF"/>
                </a:solidFill>
                <a:latin typeface="Preeti" pitchFamily="2" charset="0"/>
              </a:rPr>
              <a:t>Kt</a:t>
            </a:r>
            <a:r>
              <a:rPr lang="en-US" sz="2500" dirty="0">
                <a:solidFill>
                  <a:srgbClr val="FFFFFF"/>
                </a:solidFill>
                <a:latin typeface="Preeti" pitchFamily="2" charset="0"/>
              </a:rPr>
              <a:t> /f]huf/</a:t>
            </a:r>
            <a:r>
              <a:rPr lang="en-US" sz="2500" dirty="0" err="1">
                <a:solidFill>
                  <a:srgbClr val="FFFFFF"/>
                </a:solidFill>
                <a:latin typeface="Preeti" pitchFamily="2" charset="0"/>
              </a:rPr>
              <a:t>Lsf</a:t>
            </a:r>
            <a:r>
              <a:rPr lang="en-US" sz="2500" dirty="0">
                <a:solidFill>
                  <a:srgbClr val="FFFFFF"/>
                </a:solidFill>
                <a:latin typeface="Preeti" pitchFamily="2" charset="0"/>
              </a:rPr>
              <a:t>] </a:t>
            </a:r>
            <a:r>
              <a:rPr lang="en-US" sz="2500" dirty="0" err="1">
                <a:solidFill>
                  <a:srgbClr val="FFFFFF"/>
                </a:solidFill>
                <a:latin typeface="Preeti" pitchFamily="2" charset="0"/>
              </a:rPr>
              <a:t>cefj</a:t>
            </a: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6E8DF37-C320-4412-8400-61118FFF541B}"/>
              </a:ext>
            </a:extLst>
          </p:cNvPr>
          <p:cNvSpPr/>
          <p:nvPr/>
        </p:nvSpPr>
        <p:spPr>
          <a:xfrm>
            <a:off x="253554" y="3750920"/>
            <a:ext cx="1828800" cy="1828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500" dirty="0">
                <a:solidFill>
                  <a:srgbClr val="FFFFFF"/>
                </a:solidFill>
                <a:latin typeface="Preeti" pitchFamily="2" charset="0"/>
              </a:rPr>
              <a:t>;Lk tyf </a:t>
            </a:r>
            <a:r>
              <a:rPr lang="en-US" sz="2500" dirty="0" err="1">
                <a:solidFill>
                  <a:srgbClr val="FFFFFF"/>
                </a:solidFill>
                <a:latin typeface="Preeti" pitchFamily="2" charset="0"/>
              </a:rPr>
              <a:t>Ifdtfsf</a:t>
            </a:r>
            <a:r>
              <a:rPr lang="en-US" sz="2500" dirty="0">
                <a:solidFill>
                  <a:srgbClr val="FFFFFF"/>
                </a:solidFill>
                <a:latin typeface="Preeti" pitchFamily="2" charset="0"/>
              </a:rPr>
              <a:t>] </a:t>
            </a:r>
            <a:r>
              <a:rPr lang="en-US" sz="2500" dirty="0" err="1">
                <a:solidFill>
                  <a:srgbClr val="FFFFFF"/>
                </a:solidFill>
                <a:latin typeface="Preeti" pitchFamily="2" charset="0"/>
              </a:rPr>
              <a:t>sdL</a:t>
            </a: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B3C0CDDE-29FE-4EF5-B0DD-6A429E8ED25B}"/>
              </a:ext>
            </a:extLst>
          </p:cNvPr>
          <p:cNvSpPr/>
          <p:nvPr/>
        </p:nvSpPr>
        <p:spPr>
          <a:xfrm>
            <a:off x="253546" y="5659199"/>
            <a:ext cx="1828800" cy="1828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500" dirty="0">
                <a:solidFill>
                  <a:srgbClr val="FFFFFF"/>
                </a:solidFill>
                <a:latin typeface="Preeti" pitchFamily="2" charset="0"/>
              </a:rPr>
              <a:t>sfo{qmdx? </a:t>
            </a:r>
            <a:r>
              <a:rPr lang="en-US" sz="2500" dirty="0" err="1">
                <a:solidFill>
                  <a:srgbClr val="FFFFFF"/>
                </a:solidFill>
                <a:latin typeface="Preeti" pitchFamily="2" charset="0"/>
              </a:rPr>
              <a:t>aLr</a:t>
            </a:r>
            <a:r>
              <a:rPr lang="en-US" sz="2500" dirty="0">
                <a:solidFill>
                  <a:srgbClr val="FFFFFF"/>
                </a:solidFill>
                <a:latin typeface="Preeti" pitchFamily="2" charset="0"/>
              </a:rPr>
              <a:t> ;</a:t>
            </a:r>
            <a:r>
              <a:rPr lang="en-US" sz="2500" dirty="0" err="1">
                <a:solidFill>
                  <a:srgbClr val="FFFFFF"/>
                </a:solidFill>
                <a:latin typeface="Preeti" pitchFamily="2" charset="0"/>
              </a:rPr>
              <a:t>dGjosf</a:t>
            </a:r>
            <a:r>
              <a:rPr lang="en-US" sz="2500" dirty="0">
                <a:solidFill>
                  <a:srgbClr val="FFFFFF"/>
                </a:solidFill>
                <a:latin typeface="Preeti" pitchFamily="2" charset="0"/>
              </a:rPr>
              <a:t>] </a:t>
            </a:r>
            <a:r>
              <a:rPr lang="en-US" sz="2500" dirty="0" err="1">
                <a:solidFill>
                  <a:srgbClr val="FFFFFF"/>
                </a:solidFill>
                <a:latin typeface="Preeti" pitchFamily="2" charset="0"/>
              </a:rPr>
              <a:t>sdL</a:t>
            </a: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B4C98B9-3AFC-449C-A437-312A6800DE8E}"/>
              </a:ext>
            </a:extLst>
          </p:cNvPr>
          <p:cNvSpPr txBox="1"/>
          <p:nvPr/>
        </p:nvSpPr>
        <p:spPr>
          <a:xfrm>
            <a:off x="253555" y="1005426"/>
            <a:ext cx="1828800" cy="57793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;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d:ofx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8C87A64-5299-4813-B263-E3CC117D0016}"/>
              </a:ext>
            </a:extLst>
          </p:cNvPr>
          <p:cNvSpPr/>
          <p:nvPr/>
        </p:nvSpPr>
        <p:spPr>
          <a:xfrm>
            <a:off x="253555" y="8525246"/>
            <a:ext cx="1681849" cy="916490"/>
          </a:xfrm>
          <a:prstGeom prst="rect">
            <a:avLst/>
          </a:prstGeom>
          <a:solidFill>
            <a:srgbClr val="C00000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reeti" pitchFamily="2" charset="0"/>
                <a:sym typeface="Helvetica Light"/>
              </a:rPr>
              <a:t>ul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reeti" pitchFamily="2" charset="0"/>
                <a:sym typeface="Helvetica Light"/>
              </a:rPr>
              <a:t>/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reeti" pitchFamily="2" charset="0"/>
                <a:sym typeface="Helvetica Light"/>
              </a:rPr>
              <a:t>aL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reeti" pitchFamily="2" charset="0"/>
                <a:sym typeface="Helvetica Light"/>
              </a:rPr>
              <a:t> / </a:t>
            </a:r>
            <a:r>
              <a:rPr kumimoji="0" lang="en-US" sz="2800" b="0" i="0" u="none" strike="noStrike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reeti" pitchFamily="2" charset="0"/>
                <a:sym typeface="Helvetica Light"/>
              </a:rPr>
              <a:t>Go"g</a:t>
            </a:r>
            <a:r>
              <a:rPr lang="en-US" sz="2800" dirty="0">
                <a:solidFill>
                  <a:srgbClr val="FFFFFF"/>
                </a:solidFill>
                <a:latin typeface="Preeti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Preeti" pitchFamily="2" charset="0"/>
              </a:rPr>
              <a:t>hLjg:t</a:t>
            </a:r>
            <a:r>
              <a:rPr lang="en-US" sz="2800" dirty="0">
                <a:solidFill>
                  <a:srgbClr val="FFFFFF"/>
                </a:solidFill>
                <a:latin typeface="Preeti" pitchFamily="2" charset="0"/>
              </a:rPr>
              <a:t>/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37223B0-4B05-4BB4-9D51-97B9F449FA98}"/>
              </a:ext>
            </a:extLst>
          </p:cNvPr>
          <p:cNvSpPr txBox="1"/>
          <p:nvPr/>
        </p:nvSpPr>
        <p:spPr>
          <a:xfrm>
            <a:off x="2539555" y="1018213"/>
            <a:ext cx="2511416" cy="57793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sfo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{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qmdsf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] cª\u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62D7B0C-7721-44C7-AD81-BE1D7AE8DDBE}"/>
              </a:ext>
            </a:extLst>
          </p:cNvPr>
          <p:cNvSpPr txBox="1"/>
          <p:nvPr/>
        </p:nvSpPr>
        <p:spPr>
          <a:xfrm>
            <a:off x="2539555" y="1837544"/>
            <a:ext cx="2511416" cy="159359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/f]huf/ ;]jf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</a:t>
            </a: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500" dirty="0">
                <a:latin typeface="Preeti" pitchFamily="2" charset="0"/>
              </a:rPr>
              <a:t>-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/f]huf/ ;"</a:t>
            </a:r>
            <a:r>
              <a:rPr kumimoji="0" lang="en-US" sz="25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rgf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, ;</a:t>
            </a:r>
            <a:r>
              <a:rPr kumimoji="0" lang="en-US" sz="25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dGjo</a:t>
            </a:r>
            <a:r>
              <a:rPr lang="en-US" sz="2500" dirty="0">
                <a:latin typeface="Preeti" pitchFamily="2" charset="0"/>
              </a:rPr>
              <a:t>,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&gt;</a:t>
            </a:r>
            <a:r>
              <a:rPr kumimoji="0" lang="en-US" sz="25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ldssf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] </a:t>
            </a:r>
            <a:r>
              <a:rPr kumimoji="0" lang="en-US" sz="25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cfk"lt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{, </a:t>
            </a:r>
            <a:r>
              <a:rPr kumimoji="0" lang="en-US" sz="25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Go"gtd</a:t>
            </a:r>
            <a:r>
              <a:rPr kumimoji="0" lang="en-US" sz="25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/f]huf/L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/  </a:t>
            </a:r>
            <a:r>
              <a:rPr kumimoji="0" lang="en-US" sz="25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lgjf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{x </a:t>
            </a:r>
            <a:r>
              <a:rPr kumimoji="0" lang="en-US" sz="25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eQf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_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6E4A8C7-49AD-41BA-9DA2-D9B5AD554057}"/>
              </a:ext>
            </a:extLst>
          </p:cNvPr>
          <p:cNvSpPr txBox="1"/>
          <p:nvPr/>
        </p:nvSpPr>
        <p:spPr>
          <a:xfrm>
            <a:off x="2509453" y="3931698"/>
            <a:ext cx="2511416" cy="197831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500" b="1" dirty="0" err="1">
                <a:latin typeface="Preeti" pitchFamily="2" charset="0"/>
              </a:rPr>
              <a:t>Ifdtf</a:t>
            </a:r>
            <a:r>
              <a:rPr lang="en-US" sz="2500" b="1" dirty="0">
                <a:latin typeface="Preeti" pitchFamily="2" charset="0"/>
              </a:rPr>
              <a:t> </a:t>
            </a:r>
            <a:r>
              <a:rPr lang="en-US" sz="2500" b="1" dirty="0" err="1">
                <a:latin typeface="Preeti" pitchFamily="2" charset="0"/>
              </a:rPr>
              <a:t>lasf</a:t>
            </a:r>
            <a:r>
              <a:rPr lang="en-US" sz="2500" b="1" dirty="0">
                <a:latin typeface="Preeti" pitchFamily="2" charset="0"/>
              </a:rPr>
              <a:t>; </a:t>
            </a:r>
            <a:r>
              <a:rPr lang="en-US" sz="2500" dirty="0">
                <a:latin typeface="Preeti" pitchFamily="2" charset="0"/>
              </a:rPr>
              <a:t>          -</a:t>
            </a:r>
            <a:r>
              <a:rPr kumimoji="0" lang="en-US" sz="25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Jofj;flos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,</a:t>
            </a:r>
            <a:r>
              <a:rPr kumimoji="0" lang="en-US" sz="25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</a:t>
            </a:r>
            <a:r>
              <a:rPr lang="en-US" sz="2500" dirty="0">
                <a:latin typeface="Preeti" pitchFamily="2" charset="0"/>
              </a:rPr>
              <a:t>;</a:t>
            </a:r>
            <a:r>
              <a:rPr lang="en-US" sz="2500" dirty="0" err="1">
                <a:latin typeface="Preeti" pitchFamily="2" charset="0"/>
              </a:rPr>
              <a:t>Lkd"ns</a:t>
            </a:r>
            <a:r>
              <a:rPr lang="en-US" sz="2500" dirty="0">
                <a:latin typeface="Preeti" pitchFamily="2" charset="0"/>
              </a:rPr>
              <a:t> tyf :j/f]huf/</a:t>
            </a:r>
            <a:r>
              <a:rPr lang="en-US" sz="2500" dirty="0" err="1">
                <a:latin typeface="Preeti" pitchFamily="2" charset="0"/>
              </a:rPr>
              <a:t>d"ns</a:t>
            </a:r>
            <a:r>
              <a:rPr lang="en-US" sz="2500" dirty="0">
                <a:latin typeface="Preeti" pitchFamily="2" charset="0"/>
              </a:rPr>
              <a:t> tflnd Pjd\ </a:t>
            </a:r>
            <a:r>
              <a:rPr lang="en-US" sz="2500" dirty="0" err="1">
                <a:latin typeface="Preeti" pitchFamily="2" charset="0"/>
              </a:rPr>
              <a:t>cled'vLs</a:t>
            </a:r>
            <a:r>
              <a:rPr lang="en-US" sz="2500" dirty="0">
                <a:latin typeface="Preeti" pitchFamily="2" charset="0"/>
              </a:rPr>
              <a:t>/0f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_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19BEE1C-AB36-48FC-B5E6-B43D9E42FDFE}"/>
              </a:ext>
            </a:extLst>
          </p:cNvPr>
          <p:cNvSpPr txBox="1"/>
          <p:nvPr/>
        </p:nvSpPr>
        <p:spPr>
          <a:xfrm>
            <a:off x="2539555" y="6055091"/>
            <a:ext cx="2511416" cy="197831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/f]huf/L </a:t>
            </a:r>
            <a:r>
              <a:rPr kumimoji="0" lang="en-US" sz="25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l;h</a:t>
            </a:r>
            <a:r>
              <a:rPr kumimoji="0" lang="en-US" sz="2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{</a:t>
            </a:r>
            <a:r>
              <a:rPr kumimoji="0" lang="en-US" sz="25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gfsf</a:t>
            </a:r>
            <a:r>
              <a:rPr kumimoji="0" lang="en-US" sz="2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</a:t>
            </a:r>
            <a:r>
              <a:rPr kumimoji="0" lang="en-US" sz="25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nflu</a:t>
            </a:r>
            <a:r>
              <a:rPr kumimoji="0" lang="en-US" sz="2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;</a:t>
            </a:r>
            <a:r>
              <a:rPr kumimoji="0" lang="en-US" sz="25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dGjo</a:t>
            </a:r>
            <a:r>
              <a:rPr kumimoji="0" lang="en-US" sz="2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tyf ;+</a:t>
            </a:r>
            <a:r>
              <a:rPr lang="en-US" sz="2500" b="1" dirty="0">
                <a:latin typeface="Preeti" pitchFamily="2" charset="0"/>
              </a:rPr>
              <a:t>of]hg    </a:t>
            </a:r>
            <a:r>
              <a:rPr lang="en-US" sz="2500" dirty="0">
                <a:latin typeface="Preeti" pitchFamily="2" charset="0"/>
              </a:rPr>
              <a:t>-</a:t>
            </a:r>
            <a:r>
              <a:rPr kumimoji="0" lang="en-US" sz="25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cGt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/</a:t>
            </a:r>
            <a:r>
              <a:rPr kumimoji="0" lang="en-US" sz="25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tx</a:t>
            </a:r>
            <a:r>
              <a:rPr kumimoji="0" lang="en-US" sz="25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/ </a:t>
            </a:r>
            <a:r>
              <a:rPr kumimoji="0" lang="en-US" sz="25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cGt</a:t>
            </a:r>
            <a:r>
              <a:rPr kumimoji="0" lang="en-US" sz="25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/</a:t>
            </a:r>
            <a:r>
              <a:rPr kumimoji="0" lang="en-US" sz="25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lgsfo</a:t>
            </a:r>
            <a:r>
              <a:rPr kumimoji="0" lang="en-US" sz="25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;</a:t>
            </a:r>
            <a:r>
              <a:rPr kumimoji="0" lang="en-US" sz="25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dGjo</a:t>
            </a:r>
            <a:r>
              <a:rPr kumimoji="0" lang="en-US" sz="25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, ;+of]hg, ;~</a:t>
            </a:r>
            <a:r>
              <a:rPr lang="en-US" sz="2500" dirty="0">
                <a:latin typeface="Preeti" pitchFamily="2" charset="0"/>
              </a:rPr>
              <a:t>rf/ / </a:t>
            </a:r>
            <a:r>
              <a:rPr kumimoji="0" lang="en-US" sz="25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gLltut</a:t>
            </a:r>
            <a:r>
              <a:rPr kumimoji="0" lang="en-US" sz="25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;'</a:t>
            </a:r>
            <a:r>
              <a:rPr kumimoji="0" lang="en-US" sz="25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wf</a:t>
            </a:r>
            <a:r>
              <a:rPr kumimoji="0" lang="en-US" sz="25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/_</a:t>
            </a: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8F0386E-6DAC-4A55-AAB9-132CCAD72D21}"/>
              </a:ext>
            </a:extLst>
          </p:cNvPr>
          <p:cNvSpPr txBox="1"/>
          <p:nvPr/>
        </p:nvSpPr>
        <p:spPr>
          <a:xfrm>
            <a:off x="5508171" y="1002172"/>
            <a:ext cx="2511416" cy="57793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Preeti" pitchFamily="2" charset="0"/>
              </a:rPr>
              <a:t>kl/</a:t>
            </a:r>
            <a:r>
              <a:rPr lang="en-US" dirty="0" err="1">
                <a:solidFill>
                  <a:schemeClr val="bg1"/>
                </a:solidFill>
                <a:latin typeface="Preeti" pitchFamily="2" charset="0"/>
              </a:rPr>
              <a:t>0ffd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D8B9229-D466-4425-99CC-65BD2A9508A1}"/>
              </a:ext>
            </a:extLst>
          </p:cNvPr>
          <p:cNvSpPr txBox="1"/>
          <p:nvPr/>
        </p:nvSpPr>
        <p:spPr>
          <a:xfrm>
            <a:off x="8796102" y="1018213"/>
            <a:ext cx="2511416" cy="57793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pknJwL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sp>
        <p:nvSpPr>
          <p:cNvPr id="37" name="Text Box 54">
            <a:extLst>
              <a:ext uri="{FF2B5EF4-FFF2-40B4-BE49-F238E27FC236}">
                <a16:creationId xmlns:a16="http://schemas.microsoft.com/office/drawing/2014/main" xmlns="" id="{B85C44A8-9AFE-4341-B216-74F9690FEB0C}"/>
              </a:ext>
            </a:extLst>
          </p:cNvPr>
          <p:cNvSpPr txBox="1"/>
          <p:nvPr/>
        </p:nvSpPr>
        <p:spPr>
          <a:xfrm>
            <a:off x="5508171" y="2029904"/>
            <a:ext cx="2511416" cy="1310727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500" dirty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/f]huf/L / ;fdflhs ;'/</a:t>
            </a:r>
            <a:r>
              <a:rPr lang="en-US" sz="2500" dirty="0" err="1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Iffsf</a:t>
            </a:r>
            <a:r>
              <a:rPr lang="en-US" sz="2500" dirty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500" dirty="0"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en-US" sz="2500" dirty="0"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'‘r a[l4</a:t>
            </a:r>
            <a:endParaRPr lang="en-US" sz="2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55">
            <a:extLst>
              <a:ext uri="{FF2B5EF4-FFF2-40B4-BE49-F238E27FC236}">
                <a16:creationId xmlns:a16="http://schemas.microsoft.com/office/drawing/2014/main" xmlns="" id="{F3ED3A34-EB4F-4B05-AEDC-5159C0AE2A27}"/>
              </a:ext>
            </a:extLst>
          </p:cNvPr>
          <p:cNvSpPr txBox="1"/>
          <p:nvPr/>
        </p:nvSpPr>
        <p:spPr>
          <a:xfrm>
            <a:off x="5508171" y="4148837"/>
            <a:ext cx="2511416" cy="1208877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a]/f]huf/ </a:t>
            </a:r>
            <a:r>
              <a:rPr lang="en-US" sz="2500" dirty="0" err="1"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JolQmsf</a:t>
            </a:r>
            <a:r>
              <a:rPr lang="en-US" sz="2500" dirty="0"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  </a:t>
            </a:r>
            <a:r>
              <a:rPr lang="en-US" sz="2500" dirty="0"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;Lk </a:t>
            </a:r>
            <a:r>
              <a:rPr lang="en-US" sz="2500" dirty="0"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500" dirty="0"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Ifdtfdf</a:t>
            </a:r>
            <a:r>
              <a:rPr lang="en-US" sz="2500" dirty="0"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j[l4 </a:t>
            </a:r>
            <a:endParaRPr lang="en-US" sz="2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56">
            <a:extLst>
              <a:ext uri="{FF2B5EF4-FFF2-40B4-BE49-F238E27FC236}">
                <a16:creationId xmlns:a16="http://schemas.microsoft.com/office/drawing/2014/main" xmlns="" id="{11F7B76E-2191-4726-A3B3-C581A938C825}"/>
              </a:ext>
            </a:extLst>
          </p:cNvPr>
          <p:cNvSpPr txBox="1"/>
          <p:nvPr/>
        </p:nvSpPr>
        <p:spPr>
          <a:xfrm>
            <a:off x="5508172" y="5860386"/>
            <a:ext cx="2511416" cy="23630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500" dirty="0">
              <a:effectLst/>
              <a:latin typeface="Preeti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/f]huf/L </a:t>
            </a:r>
            <a:r>
              <a:rPr lang="en-US" sz="2500" dirty="0" err="1"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l;h</a:t>
            </a:r>
            <a:r>
              <a:rPr lang="en-US" sz="2500" dirty="0"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500" dirty="0" err="1"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gfdf</a:t>
            </a:r>
            <a:r>
              <a:rPr lang="en-US" sz="2500" dirty="0"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sz="2500" dirty="0" err="1"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dGjo</a:t>
            </a:r>
            <a:r>
              <a:rPr lang="en-US" sz="2500" dirty="0"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500" dirty="0"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sz="2500" dirty="0" err="1"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xsfo</a:t>
            </a:r>
            <a:r>
              <a:rPr lang="en-US" sz="2500" dirty="0"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{df</a:t>
            </a:r>
            <a:r>
              <a:rPr lang="en-US" sz="2500" dirty="0"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</a:t>
            </a:r>
            <a:r>
              <a:rPr lang="en-US" sz="2500" dirty="0"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[l4</a:t>
            </a:r>
            <a:endParaRPr lang="en-US" sz="2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xmlns="" id="{BEFCB246-AF86-49AF-AF93-EE344E29F87F}"/>
              </a:ext>
            </a:extLst>
          </p:cNvPr>
          <p:cNvSpPr txBox="1"/>
          <p:nvPr/>
        </p:nvSpPr>
        <p:spPr>
          <a:xfrm>
            <a:off x="8827036" y="2016442"/>
            <a:ext cx="2571510" cy="213239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FFFFF"/>
              </a:solidFill>
              <a:effectLst/>
              <a:latin typeface="Preeti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FFFF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pTkfbgzLn</a:t>
            </a:r>
            <a:r>
              <a:rPr lang="en-US" sz="3200" dirty="0">
                <a:solidFill>
                  <a:srgbClr val="FFFFFF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FF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/f]huf/</a:t>
            </a:r>
            <a:r>
              <a:rPr lang="en-US" sz="3200" dirty="0" err="1">
                <a:solidFill>
                  <a:srgbClr val="FFFFFF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Lsf</a:t>
            </a:r>
            <a:r>
              <a:rPr lang="en-US" sz="3200" dirty="0">
                <a:solidFill>
                  <a:srgbClr val="FFFFFF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cj</a:t>
            </a:r>
            <a:r>
              <a:rPr lang="en-US" sz="3200" dirty="0">
                <a:solidFill>
                  <a:srgbClr val="FFFFFF"/>
                </a:solidFill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;/df a[l4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">
            <a:extLst>
              <a:ext uri="{FF2B5EF4-FFF2-40B4-BE49-F238E27FC236}">
                <a16:creationId xmlns:a16="http://schemas.microsoft.com/office/drawing/2014/main" xmlns="" id="{A18FDCED-754D-472F-A832-7798FAD338E9}"/>
              </a:ext>
            </a:extLst>
          </p:cNvPr>
          <p:cNvSpPr txBox="1"/>
          <p:nvPr/>
        </p:nvSpPr>
        <p:spPr>
          <a:xfrm>
            <a:off x="8892753" y="5581152"/>
            <a:ext cx="2526951" cy="215600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Go"gtd</a:t>
            </a:r>
            <a:r>
              <a:rPr lang="en-US" sz="3200" dirty="0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/f]huf/</a:t>
            </a:r>
            <a:r>
              <a:rPr lang="en-US" sz="3200" dirty="0" err="1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Lsf</a:t>
            </a:r>
            <a:r>
              <a:rPr lang="en-US" sz="3200" dirty="0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;'</a:t>
            </a:r>
            <a:r>
              <a:rPr lang="en-US" sz="3200" dirty="0" err="1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lglZrttf</a:t>
            </a:r>
            <a:r>
              <a:rPr lang="en-US" sz="3200" dirty="0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dfkm{t ;fdflhs ;+/</a:t>
            </a:r>
            <a:r>
              <a:rPr lang="en-US" sz="3200" dirty="0" err="1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If0fsf</a:t>
            </a:r>
            <a:r>
              <a:rPr lang="en-US" sz="3200" dirty="0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3200" dirty="0" err="1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k|jw</a:t>
            </a:r>
            <a:r>
              <a:rPr lang="en-US" sz="3200" dirty="0">
                <a:solidFill>
                  <a:schemeClr val="bg1"/>
                </a:solidFill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{g</a:t>
            </a:r>
            <a:endParaRPr lang="en-US" sz="3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981DE1F6-4BD3-450A-A7F4-CA040335CA03}"/>
              </a:ext>
            </a:extLst>
          </p:cNvPr>
          <p:cNvCxnSpPr/>
          <p:nvPr/>
        </p:nvCxnSpPr>
        <p:spPr>
          <a:xfrm flipV="1">
            <a:off x="87084" y="2634342"/>
            <a:ext cx="0" cy="44075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89A177BA-E251-4A02-B99E-44D2BB208B23}"/>
              </a:ext>
            </a:extLst>
          </p:cNvPr>
          <p:cNvCxnSpPr/>
          <p:nvPr/>
        </p:nvCxnSpPr>
        <p:spPr>
          <a:xfrm>
            <a:off x="87084" y="2634342"/>
            <a:ext cx="166470" cy="0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Arrow: Down 43">
            <a:extLst>
              <a:ext uri="{FF2B5EF4-FFF2-40B4-BE49-F238E27FC236}">
                <a16:creationId xmlns:a16="http://schemas.microsoft.com/office/drawing/2014/main" xmlns="" id="{D58E9138-4C52-4736-A715-35AAAF95B4E2}"/>
              </a:ext>
            </a:extLst>
          </p:cNvPr>
          <p:cNvSpPr/>
          <p:nvPr/>
        </p:nvSpPr>
        <p:spPr>
          <a:xfrm>
            <a:off x="575532" y="7576160"/>
            <a:ext cx="933450" cy="866257"/>
          </a:xfrm>
          <a:prstGeom prst="down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6238D09F-E2EC-45A1-A31B-C506BBB644F5}"/>
              </a:ext>
            </a:extLst>
          </p:cNvPr>
          <p:cNvCxnSpPr>
            <a:cxnSpLocks/>
          </p:cNvCxnSpPr>
          <p:nvPr/>
        </p:nvCxnSpPr>
        <p:spPr>
          <a:xfrm>
            <a:off x="2320479" y="1018213"/>
            <a:ext cx="0" cy="7207557"/>
          </a:xfrm>
          <a:prstGeom prst="straightConnector1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40E756B6-8331-43E9-B218-78C2555351E6}"/>
              </a:ext>
            </a:extLst>
          </p:cNvPr>
          <p:cNvCxnSpPr>
            <a:cxnSpLocks/>
          </p:cNvCxnSpPr>
          <p:nvPr/>
        </p:nvCxnSpPr>
        <p:spPr>
          <a:xfrm>
            <a:off x="5368479" y="999163"/>
            <a:ext cx="0" cy="7226607"/>
          </a:xfrm>
          <a:prstGeom prst="straightConnector1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75B397DB-4E48-4449-A75E-4F31B91342BC}"/>
              </a:ext>
            </a:extLst>
          </p:cNvPr>
          <p:cNvCxnSpPr>
            <a:cxnSpLocks/>
          </p:cNvCxnSpPr>
          <p:nvPr/>
        </p:nvCxnSpPr>
        <p:spPr>
          <a:xfrm>
            <a:off x="8264079" y="1056313"/>
            <a:ext cx="0" cy="7169457"/>
          </a:xfrm>
          <a:prstGeom prst="straightConnector1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Arrow: Right 47">
            <a:extLst>
              <a:ext uri="{FF2B5EF4-FFF2-40B4-BE49-F238E27FC236}">
                <a16:creationId xmlns:a16="http://schemas.microsoft.com/office/drawing/2014/main" xmlns="" id="{0AFF2F79-7376-4C13-913A-9D9862F212BD}"/>
              </a:ext>
            </a:extLst>
          </p:cNvPr>
          <p:cNvSpPr/>
          <p:nvPr/>
        </p:nvSpPr>
        <p:spPr>
          <a:xfrm>
            <a:off x="2082354" y="2381250"/>
            <a:ext cx="457201" cy="593709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xmlns="" id="{734C82BD-F1D8-444E-8A23-7260B2875539}"/>
              </a:ext>
            </a:extLst>
          </p:cNvPr>
          <p:cNvSpPr/>
          <p:nvPr/>
        </p:nvSpPr>
        <p:spPr>
          <a:xfrm>
            <a:off x="2082354" y="4418929"/>
            <a:ext cx="457201" cy="593709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xmlns="" id="{20FC481B-86EC-403D-9643-5B78A656FC3E}"/>
              </a:ext>
            </a:extLst>
          </p:cNvPr>
          <p:cNvSpPr/>
          <p:nvPr/>
        </p:nvSpPr>
        <p:spPr>
          <a:xfrm>
            <a:off x="2066463" y="6866286"/>
            <a:ext cx="457201" cy="593709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xmlns="" id="{89844FCF-B692-4F2C-BF7E-F837A12D257C}"/>
              </a:ext>
            </a:extLst>
          </p:cNvPr>
          <p:cNvSpPr/>
          <p:nvPr/>
        </p:nvSpPr>
        <p:spPr>
          <a:xfrm>
            <a:off x="5041445" y="2227666"/>
            <a:ext cx="457201" cy="593709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xmlns="" id="{5926C5FD-7F73-4639-B30F-6EF8672E07A5}"/>
              </a:ext>
            </a:extLst>
          </p:cNvPr>
          <p:cNvSpPr/>
          <p:nvPr/>
        </p:nvSpPr>
        <p:spPr>
          <a:xfrm>
            <a:off x="5066861" y="4399794"/>
            <a:ext cx="457201" cy="593709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xmlns="" id="{AB139E0A-8F1A-4FA8-A54D-BACB3BD9FC5B}"/>
              </a:ext>
            </a:extLst>
          </p:cNvPr>
          <p:cNvSpPr/>
          <p:nvPr/>
        </p:nvSpPr>
        <p:spPr>
          <a:xfrm>
            <a:off x="5066861" y="6639278"/>
            <a:ext cx="457201" cy="593709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F74870CD-A9CD-4805-B279-5D29BED0B27D}"/>
              </a:ext>
            </a:extLst>
          </p:cNvPr>
          <p:cNvSpPr txBox="1"/>
          <p:nvPr/>
        </p:nvSpPr>
        <p:spPr>
          <a:xfrm>
            <a:off x="2290043" y="8581791"/>
            <a:ext cx="5974036" cy="11627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/f]huf/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Lsf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nflu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</a:t>
            </a:r>
            <a:r>
              <a:rPr lang="en-US" sz="2400" dirty="0">
                <a:latin typeface="Preeti" pitchFamily="2" charset="0"/>
              </a:rPr>
              <a:t>;xfotf,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;Lk tyf tflnd</a:t>
            </a:r>
            <a:r>
              <a:rPr lang="en-US" sz="2400" dirty="0">
                <a:latin typeface="Preeti" pitchFamily="2" charset="0"/>
              </a:rPr>
              <a:t> .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:j/f]huf/sf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nflu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k|f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]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T;fxg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,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yk</a:t>
            </a:r>
            <a:r>
              <a:rPr lang="en-US" sz="2400" dirty="0">
                <a:latin typeface="Preeti" pitchFamily="2" charset="0"/>
              </a:rPr>
              <a:t> /f]huf/</a:t>
            </a:r>
            <a:r>
              <a:rPr lang="en-US" sz="2400" dirty="0" err="1">
                <a:latin typeface="Preeti" pitchFamily="2" charset="0"/>
              </a:rPr>
              <a:t>Lsf</a:t>
            </a:r>
            <a:r>
              <a:rPr lang="en-US" sz="2400" dirty="0">
                <a:latin typeface="Preeti" pitchFamily="2" charset="0"/>
              </a:rPr>
              <a:t>] ;[</a:t>
            </a:r>
            <a:r>
              <a:rPr lang="en-US" sz="2400" dirty="0" err="1">
                <a:latin typeface="Preeti" pitchFamily="2" charset="0"/>
              </a:rPr>
              <a:t>hgf</a:t>
            </a:r>
            <a:r>
              <a:rPr lang="en-US" sz="2400" dirty="0">
                <a:latin typeface="Preeti" pitchFamily="2" charset="0"/>
              </a:rPr>
              <a:t>, ;/sf/L, </a:t>
            </a:r>
            <a:r>
              <a:rPr lang="en-US" sz="2400" dirty="0" err="1">
                <a:latin typeface="Preeti" pitchFamily="2" charset="0"/>
              </a:rPr>
              <a:t>lghL</a:t>
            </a:r>
            <a:r>
              <a:rPr lang="en-US" sz="2400" dirty="0">
                <a:latin typeface="Preeti" pitchFamily="2" charset="0"/>
              </a:rPr>
              <a:t> tyf u}/;/sf/L ;+:</a:t>
            </a:r>
            <a:r>
              <a:rPr lang="en-US" sz="2400" dirty="0" err="1">
                <a:latin typeface="Preeti" pitchFamily="2" charset="0"/>
              </a:rPr>
              <a:t>yfx</a:t>
            </a:r>
            <a:r>
              <a:rPr lang="en-US" sz="2400" dirty="0">
                <a:latin typeface="Preeti" pitchFamily="2" charset="0"/>
              </a:rPr>
              <a:t>? </a:t>
            </a:r>
            <a:r>
              <a:rPr lang="en-US" sz="2400" dirty="0" err="1">
                <a:latin typeface="Preeti" pitchFamily="2" charset="0"/>
              </a:rPr>
              <a:t>aLr</a:t>
            </a:r>
            <a:r>
              <a:rPr lang="en-US" sz="2400" dirty="0">
                <a:latin typeface="Preeti" pitchFamily="2" charset="0"/>
              </a:rPr>
              <a:t> ;</a:t>
            </a:r>
            <a:r>
              <a:rPr lang="en-US" sz="2400" dirty="0" err="1">
                <a:latin typeface="Preeti" pitchFamily="2" charset="0"/>
              </a:rPr>
              <a:t>dGjo</a:t>
            </a:r>
            <a:r>
              <a:rPr lang="en-US" sz="2400" dirty="0">
                <a:latin typeface="Preeti" pitchFamily="2" charset="0"/>
              </a:rPr>
              <a:t> / /f]huf/L </a:t>
            </a:r>
            <a:r>
              <a:rPr lang="en-US" sz="2400" dirty="0" err="1">
                <a:latin typeface="Preeti" pitchFamily="2" charset="0"/>
              </a:rPr>
              <a:t>l;h</a:t>
            </a:r>
            <a:r>
              <a:rPr lang="en-US" sz="2400" dirty="0">
                <a:latin typeface="Preeti" pitchFamily="2" charset="0"/>
              </a:rPr>
              <a:t>{</a:t>
            </a:r>
            <a:r>
              <a:rPr lang="en-US" sz="2400" dirty="0" err="1">
                <a:latin typeface="Preeti" pitchFamily="2" charset="0"/>
              </a:rPr>
              <a:t>gfsf</a:t>
            </a:r>
            <a:r>
              <a:rPr lang="en-US" sz="2400" dirty="0">
                <a:latin typeface="Preeti" pitchFamily="2" charset="0"/>
              </a:rPr>
              <a:t>] </a:t>
            </a:r>
            <a:r>
              <a:rPr lang="en-US" sz="2400" dirty="0" err="1">
                <a:latin typeface="Preeti" pitchFamily="2" charset="0"/>
              </a:rPr>
              <a:t>PsLs</a:t>
            </a:r>
            <a:r>
              <a:rPr lang="en-US" sz="2400" dirty="0">
                <a:latin typeface="Preeti" pitchFamily="2" charset="0"/>
              </a:rPr>
              <a:t>[t </a:t>
            </a:r>
            <a:r>
              <a:rPr lang="en-US" sz="2400" dirty="0" err="1">
                <a:latin typeface="Preeti" pitchFamily="2" charset="0"/>
              </a:rPr>
              <a:t>k|of</a:t>
            </a:r>
            <a:r>
              <a:rPr lang="en-US" sz="2400" dirty="0">
                <a:latin typeface="Preeti" pitchFamily="2" charset="0"/>
              </a:rPr>
              <a:t>; 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8DDE4B8-8305-4401-93FA-050DAD205F0B}"/>
              </a:ext>
            </a:extLst>
          </p:cNvPr>
          <p:cNvSpPr txBox="1"/>
          <p:nvPr/>
        </p:nvSpPr>
        <p:spPr>
          <a:xfrm>
            <a:off x="8854155" y="8402135"/>
            <a:ext cx="2973388" cy="11627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a]/f]huf/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JolQmx?sf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] ;Lk tyf </a:t>
            </a:r>
            <a:r>
              <a:rPr lang="en-US" sz="2400" dirty="0" err="1">
                <a:latin typeface="Preeti" pitchFamily="2" charset="0"/>
              </a:rPr>
              <a:t>pBdzLntf</a:t>
            </a:r>
            <a:r>
              <a:rPr lang="en-US" sz="2400" dirty="0">
                <a:latin typeface="Preeti" pitchFamily="2" charset="0"/>
              </a:rPr>
              <a:t> </a:t>
            </a:r>
            <a:r>
              <a:rPr lang="en-US" sz="2400" dirty="0" err="1">
                <a:latin typeface="Preeti" pitchFamily="2" charset="0"/>
              </a:rPr>
              <a:t>c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lea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[l4,</a:t>
            </a:r>
            <a:r>
              <a:rPr lang="en-US" sz="2400" dirty="0">
                <a:latin typeface="Preeti" pitchFamily="2" charset="0"/>
              </a:rPr>
              <a:t> ul/</a:t>
            </a:r>
            <a:r>
              <a:rPr lang="en-US" sz="2400" dirty="0" err="1">
                <a:latin typeface="Preeti" pitchFamily="2" charset="0"/>
              </a:rPr>
              <a:t>aL</a:t>
            </a:r>
            <a:r>
              <a:rPr lang="en-US" sz="2400" dirty="0">
                <a:latin typeface="Preeti" pitchFamily="2" charset="0"/>
              </a:rPr>
              <a:t> tyf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hf]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lvdtfaf6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 ;'/</a:t>
            </a:r>
            <a:r>
              <a:rPr lang="en-US" sz="2400" dirty="0">
                <a:latin typeface="Preeti" pitchFamily="2" charset="0"/>
              </a:rPr>
              <a:t>Iff 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5676F157-FA79-45BB-BE97-EC90F8DB5DBE}"/>
              </a:ext>
            </a:extLst>
          </p:cNvPr>
          <p:cNvCxnSpPr>
            <a:cxnSpLocks/>
          </p:cNvCxnSpPr>
          <p:nvPr/>
        </p:nvCxnSpPr>
        <p:spPr>
          <a:xfrm>
            <a:off x="8043246" y="4418929"/>
            <a:ext cx="441666" cy="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AA092440-781C-4EC2-85CD-64482352DBA0}"/>
              </a:ext>
            </a:extLst>
          </p:cNvPr>
          <p:cNvCxnSpPr/>
          <p:nvPr/>
        </p:nvCxnSpPr>
        <p:spPr>
          <a:xfrm>
            <a:off x="8484912" y="2626932"/>
            <a:ext cx="0" cy="3722915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AF6B594F-88EB-4CA9-A86D-1DD8A4E6F6DA}"/>
              </a:ext>
            </a:extLst>
          </p:cNvPr>
          <p:cNvCxnSpPr>
            <a:cxnSpLocks/>
          </p:cNvCxnSpPr>
          <p:nvPr/>
        </p:nvCxnSpPr>
        <p:spPr>
          <a:xfrm>
            <a:off x="8019588" y="2634342"/>
            <a:ext cx="776514" cy="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54596FFD-A75C-4EB3-8164-8CE0C226CA19}"/>
              </a:ext>
            </a:extLst>
          </p:cNvPr>
          <p:cNvCxnSpPr>
            <a:cxnSpLocks/>
          </p:cNvCxnSpPr>
          <p:nvPr/>
        </p:nvCxnSpPr>
        <p:spPr>
          <a:xfrm>
            <a:off x="8061324" y="6349847"/>
            <a:ext cx="792831" cy="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E9DA682A-DC7B-43E3-A9DE-7C851546009F}"/>
              </a:ext>
            </a:extLst>
          </p:cNvPr>
          <p:cNvSpPr/>
          <p:nvPr/>
        </p:nvSpPr>
        <p:spPr>
          <a:xfrm rot="16200000">
            <a:off x="9427351" y="4817901"/>
            <a:ext cx="6123153" cy="54715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reeti" pitchFamily="2" charset="0"/>
              </a:rPr>
              <a:t>ul/</a:t>
            </a:r>
            <a:r>
              <a:rPr lang="en-US" sz="3200" dirty="0" err="1">
                <a:solidFill>
                  <a:schemeClr val="bg1"/>
                </a:solidFill>
                <a:latin typeface="Preeti" pitchFamily="2" charset="0"/>
              </a:rPr>
              <a:t>jL</a:t>
            </a:r>
            <a:r>
              <a:rPr lang="en-US" sz="3200" dirty="0">
                <a:solidFill>
                  <a:schemeClr val="bg1"/>
                </a:solidFill>
                <a:latin typeface="Preet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Preeti" pitchFamily="2" charset="0"/>
              </a:rPr>
              <a:t>Go"gLs</a:t>
            </a:r>
            <a:r>
              <a:rPr lang="en-US" sz="3200" dirty="0">
                <a:solidFill>
                  <a:schemeClr val="bg1"/>
                </a:solidFill>
                <a:latin typeface="Preeti" pitchFamily="2" charset="0"/>
              </a:rPr>
              <a:t>/0f / </a:t>
            </a:r>
            <a:r>
              <a:rPr lang="en-US" sz="3200" dirty="0" err="1">
                <a:solidFill>
                  <a:schemeClr val="bg1"/>
                </a:solidFill>
                <a:latin typeface="Preeti" pitchFamily="2" charset="0"/>
              </a:rPr>
              <a:t>hLjg:t</a:t>
            </a:r>
            <a:r>
              <a:rPr lang="en-US" sz="3200" dirty="0">
                <a:solidFill>
                  <a:schemeClr val="bg1"/>
                </a:solidFill>
                <a:latin typeface="Preeti" pitchFamily="2" charset="0"/>
              </a:rPr>
              <a:t>/df ;'</a:t>
            </a:r>
            <a:r>
              <a:rPr lang="en-US" sz="3200" dirty="0" err="1">
                <a:solidFill>
                  <a:schemeClr val="bg1"/>
                </a:solidFill>
                <a:latin typeface="Preeti" pitchFamily="2" charset="0"/>
              </a:rPr>
              <a:t>wf</a:t>
            </a:r>
            <a:r>
              <a:rPr lang="en-US" sz="3200" dirty="0">
                <a:solidFill>
                  <a:schemeClr val="bg1"/>
                </a:solidFill>
                <a:latin typeface="Preeti" pitchFamily="2" charset="0"/>
              </a:rPr>
              <a:t>/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xmlns="" id="{5F070912-8BB3-454B-B339-6D45F6F2044F}"/>
              </a:ext>
            </a:extLst>
          </p:cNvPr>
          <p:cNvSpPr/>
          <p:nvPr/>
        </p:nvSpPr>
        <p:spPr>
          <a:xfrm>
            <a:off x="11601450" y="2634342"/>
            <a:ext cx="607666" cy="977723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xmlns="" id="{29F5E559-BF8A-4CD7-A8C0-80DE54743A7E}"/>
              </a:ext>
            </a:extLst>
          </p:cNvPr>
          <p:cNvSpPr/>
          <p:nvPr/>
        </p:nvSpPr>
        <p:spPr>
          <a:xfrm>
            <a:off x="11570860" y="5870867"/>
            <a:ext cx="607666" cy="977723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3" name="Arrow: Left 62">
            <a:extLst>
              <a:ext uri="{FF2B5EF4-FFF2-40B4-BE49-F238E27FC236}">
                <a16:creationId xmlns:a16="http://schemas.microsoft.com/office/drawing/2014/main" xmlns="" id="{DDBD504F-0582-40AA-9962-5726529CA3C0}"/>
              </a:ext>
            </a:extLst>
          </p:cNvPr>
          <p:cNvSpPr/>
          <p:nvPr/>
        </p:nvSpPr>
        <p:spPr>
          <a:xfrm rot="16200000">
            <a:off x="3702649" y="8125696"/>
            <a:ext cx="283661" cy="338381"/>
          </a:xfrm>
          <a:prstGeom prst="lef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79614B66-16EE-4DCC-8A94-7E36FBC40D55}"/>
              </a:ext>
            </a:extLst>
          </p:cNvPr>
          <p:cNvCxnSpPr/>
          <p:nvPr/>
        </p:nvCxnSpPr>
        <p:spPr>
          <a:xfrm>
            <a:off x="79830" y="4760685"/>
            <a:ext cx="166470" cy="0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2CFDE722-A944-4087-8EC7-75F65B75A167}"/>
              </a:ext>
            </a:extLst>
          </p:cNvPr>
          <p:cNvCxnSpPr/>
          <p:nvPr/>
        </p:nvCxnSpPr>
        <p:spPr>
          <a:xfrm>
            <a:off x="72574" y="7032171"/>
            <a:ext cx="166470" cy="0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" name="Arrow: Left 65">
            <a:extLst>
              <a:ext uri="{FF2B5EF4-FFF2-40B4-BE49-F238E27FC236}">
                <a16:creationId xmlns:a16="http://schemas.microsoft.com/office/drawing/2014/main" xmlns="" id="{E2A86380-5013-40DD-9FBD-8096C90BB5DF}"/>
              </a:ext>
            </a:extLst>
          </p:cNvPr>
          <p:cNvSpPr/>
          <p:nvPr/>
        </p:nvSpPr>
        <p:spPr>
          <a:xfrm rot="16200000">
            <a:off x="10053904" y="8006050"/>
            <a:ext cx="283661" cy="338381"/>
          </a:xfrm>
          <a:prstGeom prst="lef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53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1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1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1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1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1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1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1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1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1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1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1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1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01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1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176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76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3760"/>
                            </p:stCondLst>
                            <p:childTnLst>
                              <p:par>
                                <p:cTn id="8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76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776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9760"/>
                            </p:stCondLst>
                            <p:childTnLst>
                              <p:par>
                                <p:cTn id="1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1760"/>
                            </p:stCondLst>
                            <p:childTnLst>
                              <p:par>
                                <p:cTn id="10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376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51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726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9010"/>
                            </p:stCondLst>
                            <p:childTnLst>
                              <p:par>
                                <p:cTn id="1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1010"/>
                            </p:stCondLst>
                            <p:childTnLst>
                              <p:par>
                                <p:cTn id="1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3010"/>
                            </p:stCondLst>
                            <p:childTnLst>
                              <p:par>
                                <p:cTn id="1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501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1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501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501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501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676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8510"/>
                            </p:stCondLst>
                            <p:childTnLst>
                              <p:par>
                                <p:cTn id="1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0510"/>
                            </p:stCondLst>
                            <p:childTnLst>
                              <p:par>
                                <p:cTn id="1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2510"/>
                            </p:stCondLst>
                            <p:childTnLst>
                              <p:par>
                                <p:cTn id="1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3510"/>
                            </p:stCondLst>
                            <p:childTnLst>
                              <p:par>
                                <p:cTn id="1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4510"/>
                            </p:stCondLst>
                            <p:childTnLst>
                              <p:par>
                                <p:cTn id="1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0" grpId="0" animBg="1"/>
      <p:bldP spid="61" grpId="0" animBg="1"/>
      <p:bldP spid="62" grpId="0" animBg="1"/>
      <p:bldP spid="63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6">
            <a:extLst>
              <a:ext uri="{FF2B5EF4-FFF2-40B4-BE49-F238E27FC236}">
                <a16:creationId xmlns:a16="http://schemas.microsoft.com/office/drawing/2014/main" xmlns="" id="{AC8FECFC-2C30-412D-A995-070BA3F2FCCA}"/>
              </a:ext>
            </a:extLst>
          </p:cNvPr>
          <p:cNvSpPr/>
          <p:nvPr/>
        </p:nvSpPr>
        <p:spPr>
          <a:xfrm>
            <a:off x="0" y="34233"/>
            <a:ext cx="13002594" cy="73182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indent="514350" algn="l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400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  <a:cs typeface="Kalimati" panose="00000400000000000000" pitchFamily="2"/>
                <a:sym typeface="Helvetica"/>
              </a:rPr>
              <a:t>समग्रमा </a:t>
            </a:r>
            <a:endParaRPr sz="4400" u="sng" dirty="0">
              <a:solidFill>
                <a:schemeClr val="bg1">
                  <a:lumMod val="95000"/>
                </a:schemeClr>
              </a:solidFill>
              <a:latin typeface="Abadi" panose="020B0604020104020204" pitchFamily="34" charset="0"/>
              <a:cs typeface="Kalimati" panose="00000400000000000000" pitchFamily="2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748384-7244-4554-B345-154877B390F4}"/>
              </a:ext>
            </a:extLst>
          </p:cNvPr>
          <p:cNvSpPr txBox="1"/>
          <p:nvPr/>
        </p:nvSpPr>
        <p:spPr>
          <a:xfrm>
            <a:off x="685800" y="6104448"/>
            <a:ext cx="11734800" cy="103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प्रधानमन्त्री रोजगार कार्यक्रमले रोजगारी सिर्जनामा स्थानीय तहसंग सहकार्य गर्ने तथा तीनै तहका सरकार तथा रोजगारदातासंग समन्वय गर्ने 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E300216B-488A-46B1-B7E1-D04EF832C2DB}"/>
              </a:ext>
            </a:extLst>
          </p:cNvPr>
          <p:cNvSpPr txBox="1"/>
          <p:nvPr/>
        </p:nvSpPr>
        <p:spPr>
          <a:xfrm>
            <a:off x="685800" y="1372151"/>
            <a:ext cx="11734800" cy="103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गरीबी तथा बेरोजगारीको समस्याको निवारण तीनै तहको सरकारको जिम्मेवारी रहेको । 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776FF6BF-EFF7-4B72-8327-760819D20945}"/>
              </a:ext>
            </a:extLst>
          </p:cNvPr>
          <p:cNvSpPr txBox="1"/>
          <p:nvPr/>
        </p:nvSpPr>
        <p:spPr>
          <a:xfrm>
            <a:off x="685800" y="2744266"/>
            <a:ext cx="11734800" cy="547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रोजगारी र सामाजिक सुरक्षा मौलिक हककोरुपमा रहेको । 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A1BC5124-0D51-4512-8D5A-23C539BE39DB}"/>
              </a:ext>
            </a:extLst>
          </p:cNvPr>
          <p:cNvSpPr txBox="1"/>
          <p:nvPr/>
        </p:nvSpPr>
        <p:spPr>
          <a:xfrm>
            <a:off x="685800" y="3801758"/>
            <a:ext cx="11734800" cy="547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बेरोजगार तथा रोजगारदाताको सूचना सङ्कलनको जिम्मेवारी स्थानीय तहको । 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91E3E3F-87BA-4B79-9518-1F5DD25A4386}"/>
              </a:ext>
            </a:extLst>
          </p:cNvPr>
          <p:cNvSpPr txBox="1"/>
          <p:nvPr/>
        </p:nvSpPr>
        <p:spPr>
          <a:xfrm>
            <a:off x="685800" y="4831888"/>
            <a:ext cx="11734800" cy="103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रोजगारी सिर्जनामा सहकार्य गर्ने तथा बेरोजगारलाई रोजगारीमा खटाउने जिम्मेवारी स्थानीय तहको । 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D6820C9-29BE-41A9-A6CF-887C312C8D67}"/>
              </a:ext>
            </a:extLst>
          </p:cNvPr>
          <p:cNvSpPr txBox="1"/>
          <p:nvPr/>
        </p:nvSpPr>
        <p:spPr>
          <a:xfrm>
            <a:off x="685800" y="7377008"/>
            <a:ext cx="11734800" cy="103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रोजगार मूलक </a:t>
            </a:r>
            <a:r>
              <a:rPr lang="ne-NP" sz="3200" dirty="0"/>
              <a:t>सेवा तथा सुविधाको विस्तारमा प्रधानमन्त्री रोजगार कार्यक्रमले सघाउने । 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5A6CDBF9-5D9A-441A-A912-A0C3CF082024}"/>
              </a:ext>
            </a:extLst>
          </p:cNvPr>
          <p:cNvSpPr txBox="1"/>
          <p:nvPr/>
        </p:nvSpPr>
        <p:spPr>
          <a:xfrm>
            <a:off x="0" y="8694389"/>
            <a:ext cx="13004800" cy="54715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गरीबी तथा बेरोजगारी</a:t>
            </a:r>
            <a:r>
              <a:rPr lang="ne-NP" sz="3200" dirty="0">
                <a:solidFill>
                  <a:schemeClr val="bg1"/>
                </a:solidFill>
              </a:rPr>
              <a:t>को समस्यालाई </a:t>
            </a:r>
            <a:r>
              <a:rPr kumimoji="0" lang="ne-NP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पुस्तान्तरण हैन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, </a:t>
            </a:r>
            <a:r>
              <a:rPr kumimoji="0" lang="ne-NP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समाधान गरौं 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35318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450" y="3003374"/>
            <a:ext cx="7841692" cy="31497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9700" dirty="0" err="1">
                <a:latin typeface="Preeti" pitchFamily="2" charset="0"/>
              </a:rPr>
              <a:t>wGojfb</a:t>
            </a:r>
            <a:endParaRPr lang="en-US" sz="197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09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5CA275-7D8E-48A9-A48B-C69A1E9A85C6}"/>
              </a:ext>
            </a:extLst>
          </p:cNvPr>
          <p:cNvSpPr txBox="1"/>
          <p:nvPr/>
        </p:nvSpPr>
        <p:spPr>
          <a:xfrm>
            <a:off x="583368" y="1819648"/>
            <a:ext cx="11733137" cy="516380"/>
          </a:xfrm>
          <a:prstGeom prst="rect">
            <a:avLst/>
          </a:prstGeom>
          <a:noFill/>
          <a:ln w="3175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kumimoji="0" lang="ne-NP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badi" panose="020B0604020104020204" pitchFamily="34" charset="0"/>
                <a:cs typeface="Kalimati" panose="00000400000000000000" pitchFamily="2"/>
                <a:sym typeface="Helvetica Light"/>
              </a:rPr>
              <a:t>बेरोजगारी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badi" panose="020B0604020104020204" pitchFamily="34" charset="0"/>
                <a:cs typeface="Kalimati" panose="00000400000000000000" pitchFamily="2"/>
                <a:sym typeface="Helvetica Light"/>
              </a:rPr>
              <a:t>,</a:t>
            </a:r>
            <a:r>
              <a:rPr kumimoji="0" lang="en-US" sz="3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badi" panose="020B0604020104020204" pitchFamily="34" charset="0"/>
                <a:cs typeface="Kalimati" panose="00000400000000000000" pitchFamily="2"/>
                <a:sym typeface="Helvetica Light"/>
              </a:rPr>
              <a:t> </a:t>
            </a:r>
            <a:r>
              <a:rPr kumimoji="0" lang="ne-NP" sz="3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badi" panose="020B0604020104020204" pitchFamily="34" charset="0"/>
                <a:cs typeface="Kalimati" panose="00000400000000000000" pitchFamily="2"/>
                <a:sym typeface="Helvetica Light"/>
              </a:rPr>
              <a:t>गरीबी निवारण तथा सामाजिक सुरक्षाका </a:t>
            </a:r>
            <a:r>
              <a:rPr kumimoji="0" lang="ne-NP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badi" panose="020B0604020104020204" pitchFamily="34" charset="0"/>
                <a:cs typeface="Kalimati" panose="00000400000000000000" pitchFamily="2"/>
                <a:sym typeface="Helvetica Light"/>
              </a:rPr>
              <a:t>संवैधानिक</a:t>
            </a:r>
            <a:r>
              <a:rPr kumimoji="0" lang="ne-NP" sz="3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badi" panose="020B0604020104020204" pitchFamily="34" charset="0"/>
                <a:cs typeface="Kalimati" panose="00000400000000000000" pitchFamily="2"/>
                <a:sym typeface="Helvetica Light"/>
              </a:rPr>
              <a:t> प्रावधान 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badi" panose="020B0604020104020204" pitchFamily="34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9A0E42-C7F1-41B6-B1D7-C87D9D0822E2}"/>
              </a:ext>
            </a:extLst>
          </p:cNvPr>
          <p:cNvSpPr txBox="1"/>
          <p:nvPr/>
        </p:nvSpPr>
        <p:spPr>
          <a:xfrm>
            <a:off x="557135" y="4628691"/>
            <a:ext cx="11733137" cy="516380"/>
          </a:xfrm>
          <a:prstGeom prst="rect">
            <a:avLst/>
          </a:prstGeom>
          <a:noFill/>
          <a:ln w="3175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3000" b="1" dirty="0">
                <a:latin typeface="Abadi" panose="020B0604020104020204" pitchFamily="34" charset="0"/>
                <a:cs typeface="Kalimati" panose="00000400000000000000" pitchFamily="2"/>
              </a:rPr>
              <a:t>नेपालमा रोजगारीको परिदृष्य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badi" panose="020B0604020104020204" pitchFamily="34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CB28746-7806-4B3E-9005-6C250410E39C}"/>
              </a:ext>
            </a:extLst>
          </p:cNvPr>
          <p:cNvSpPr txBox="1"/>
          <p:nvPr/>
        </p:nvSpPr>
        <p:spPr>
          <a:xfrm>
            <a:off x="583368" y="5522346"/>
            <a:ext cx="11733137" cy="516380"/>
          </a:xfrm>
          <a:prstGeom prst="rect">
            <a:avLst/>
          </a:prstGeom>
          <a:noFill/>
          <a:ln w="3175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3000" b="1" dirty="0">
                <a:latin typeface="Abadi" panose="020B0604020104020204" pitchFamily="34" charset="0"/>
                <a:cs typeface="Kalimati" panose="00000400000000000000" pitchFamily="2"/>
              </a:rPr>
              <a:t>प्रधानमन्त्री रोजगार कार्यक्रमको सान्दर्भिकता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badi" panose="020B0604020104020204" pitchFamily="34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70A8788-0C3C-4939-9FD4-DCEE8045D665}"/>
              </a:ext>
            </a:extLst>
          </p:cNvPr>
          <p:cNvSpPr txBox="1"/>
          <p:nvPr/>
        </p:nvSpPr>
        <p:spPr>
          <a:xfrm>
            <a:off x="609600" y="6415787"/>
            <a:ext cx="11733137" cy="516380"/>
          </a:xfrm>
          <a:prstGeom prst="rect">
            <a:avLst/>
          </a:prstGeom>
          <a:noFill/>
          <a:ln w="3175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3000" b="1" dirty="0">
                <a:latin typeface="Abadi" panose="020B0604020104020204" pitchFamily="34" charset="0"/>
                <a:cs typeface="Kalimati" panose="00000400000000000000" pitchFamily="2"/>
              </a:rPr>
              <a:t>प्रधानमन्त्री रोजगार कार्यक्रमबाट अपेक्षित नतिजा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badi" panose="020B0604020104020204" pitchFamily="34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C66A06B-6FBB-490D-A0F3-8EF402648379}"/>
              </a:ext>
            </a:extLst>
          </p:cNvPr>
          <p:cNvSpPr txBox="1"/>
          <p:nvPr/>
        </p:nvSpPr>
        <p:spPr>
          <a:xfrm>
            <a:off x="609600" y="7309228"/>
            <a:ext cx="11733137" cy="516380"/>
          </a:xfrm>
          <a:prstGeom prst="rect">
            <a:avLst/>
          </a:prstGeom>
          <a:noFill/>
          <a:ln w="3175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3000" b="1" dirty="0">
                <a:latin typeface="Abadi" panose="020B0604020104020204" pitchFamily="34" charset="0"/>
                <a:cs typeface="Kalimati" panose="00000400000000000000" pitchFamily="2"/>
              </a:rPr>
              <a:t>निश्कर्ष 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badi" panose="020B0604020104020204" pitchFamily="34" charset="0"/>
              <a:cs typeface="Kalimati" panose="00000400000000000000" pitchFamily="2"/>
              <a:sym typeface="Helvetica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135" y="2713303"/>
            <a:ext cx="11706904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ne-NP" sz="3000" b="1" dirty="0">
                <a:latin typeface="Abadi" panose="020B0604020104020204" pitchFamily="34" charset="0"/>
                <a:cs typeface="Kalimati" panose="00000400000000000000" pitchFamily="2"/>
              </a:rPr>
              <a:t>सामाजिक सुरक्षा </a:t>
            </a:r>
            <a:r>
              <a:rPr lang="en-US" sz="3000" b="1" dirty="0">
                <a:latin typeface="Abadi" panose="020B0604020104020204" pitchFamily="34" charset="0"/>
                <a:cs typeface="Kalimati" panose="00000400000000000000" pitchFamily="2"/>
              </a:rPr>
              <a:t>/</a:t>
            </a:r>
            <a:r>
              <a:rPr lang="ne-NP" sz="3000" b="1" dirty="0">
                <a:latin typeface="Abadi" panose="020B0604020104020204" pitchFamily="34" charset="0"/>
                <a:cs typeface="Kalimati" panose="00000400000000000000" pitchFamily="2"/>
              </a:rPr>
              <a:t> संरक्षण के हो </a:t>
            </a:r>
            <a:r>
              <a:rPr lang="en-US" sz="3000" b="1" dirty="0">
                <a:latin typeface="Abadi" panose="020B0604020104020204" pitchFamily="34" charset="0"/>
                <a:cs typeface="Kalimati" panose="00000400000000000000" pitchFamily="2"/>
              </a:rPr>
              <a:t>?</a:t>
            </a:r>
            <a:r>
              <a:rPr lang="ne-NP" sz="3000" b="1" dirty="0">
                <a:latin typeface="Abadi" panose="020B0604020104020204" pitchFamily="34" charset="0"/>
                <a:cs typeface="Kalimati" panose="00000400000000000000" pitchFamily="2"/>
              </a:rPr>
              <a:t> </a:t>
            </a:r>
            <a:endParaRPr lang="en-US" sz="3000" b="1" dirty="0">
              <a:latin typeface="Abadi" panose="020B0604020104020204" pitchFamily="34" charset="0"/>
              <a:cs typeface="Kalimati" panose="00000400000000000000" pitchFamily="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812234D-6C9F-4D95-8D97-48A4A0938B52}"/>
              </a:ext>
            </a:extLst>
          </p:cNvPr>
          <p:cNvSpPr/>
          <p:nvPr/>
        </p:nvSpPr>
        <p:spPr>
          <a:xfrm>
            <a:off x="557135" y="3606958"/>
            <a:ext cx="11706904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ne-NP" sz="3000" b="1" dirty="0">
                <a:latin typeface="Abadi" panose="020B0604020104020204" pitchFamily="34" charset="0"/>
                <a:cs typeface="Kalimati" panose="00000400000000000000" pitchFamily="2"/>
              </a:rPr>
              <a:t>रोजगारीको हकसम्बन्धी ऐन तथा नियमावलीका व्यवस्था</a:t>
            </a:r>
            <a:endParaRPr lang="en-US" sz="3000" b="1" dirty="0">
              <a:latin typeface="Abadi" panose="020B0604020104020204" pitchFamily="34" charset="0"/>
              <a:cs typeface="Kalimati" panose="00000400000000000000" pitchFamily="2"/>
            </a:endParaRPr>
          </a:p>
        </p:txBody>
      </p:sp>
      <p:sp>
        <p:nvSpPr>
          <p:cNvPr id="18" name="Shape 56">
            <a:extLst>
              <a:ext uri="{FF2B5EF4-FFF2-40B4-BE49-F238E27FC236}">
                <a16:creationId xmlns:a16="http://schemas.microsoft.com/office/drawing/2014/main" xmlns="" id="{90326B23-0108-45BC-9AA4-28A9B6CFC74A}"/>
              </a:ext>
            </a:extLst>
          </p:cNvPr>
          <p:cNvSpPr/>
          <p:nvPr/>
        </p:nvSpPr>
        <p:spPr>
          <a:xfrm>
            <a:off x="0" y="34233"/>
            <a:ext cx="13002594" cy="73182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algn="l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प्रस्तुतीको विषयवस्तु </a:t>
            </a:r>
            <a:endParaRPr sz="4400" u="sng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118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1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1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1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1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1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1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370D40C-D3B6-48D0-8396-ABE2D029ABF8}"/>
              </a:ext>
            </a:extLst>
          </p:cNvPr>
          <p:cNvSpPr txBox="1"/>
          <p:nvPr/>
        </p:nvSpPr>
        <p:spPr>
          <a:xfrm>
            <a:off x="8813260" y="1162050"/>
            <a:ext cx="3302538" cy="25780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" name="Shape 56">
            <a:extLst>
              <a:ext uri="{FF2B5EF4-FFF2-40B4-BE49-F238E27FC236}">
                <a16:creationId xmlns:a16="http://schemas.microsoft.com/office/drawing/2014/main" xmlns="" id="{45A2C549-E894-47B6-9E77-41B419891D15}"/>
              </a:ext>
            </a:extLst>
          </p:cNvPr>
          <p:cNvSpPr/>
          <p:nvPr/>
        </p:nvSpPr>
        <p:spPr>
          <a:xfrm>
            <a:off x="0" y="34233"/>
            <a:ext cx="13002594" cy="73182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algn="l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संवैधानिक व्यवस्था</a:t>
            </a:r>
            <a:endParaRPr sz="4400" u="sng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  <a:hlinkClick r:id="rId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DBAF38-2CCA-4F43-856E-CFE6DEE7EBB4}"/>
              </a:ext>
            </a:extLst>
          </p:cNvPr>
          <p:cNvSpPr txBox="1"/>
          <p:nvPr/>
        </p:nvSpPr>
        <p:spPr>
          <a:xfrm>
            <a:off x="0" y="9358605"/>
            <a:ext cx="13004800" cy="393269"/>
          </a:xfrm>
          <a:prstGeom prst="rect">
            <a:avLst/>
          </a:prstGeom>
          <a:solidFill>
            <a:srgbClr val="C0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k|wfgdGqL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 /f]</a:t>
            </a:r>
            <a:r>
              <a:rPr kumimoji="0" lang="en-GB" sz="22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huf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/ </a:t>
            </a:r>
            <a:r>
              <a:rPr kumimoji="0" lang="en-GB" sz="22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sfo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{</a:t>
            </a:r>
            <a:r>
              <a:rPr kumimoji="0" lang="en-GB" sz="22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qmd</a:t>
            </a: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pic>
        <p:nvPicPr>
          <p:cNvPr id="1026" name="Picture 2" descr="Image result for nepal constitution">
            <a:extLst>
              <a:ext uri="{FF2B5EF4-FFF2-40B4-BE49-F238E27FC236}">
                <a16:creationId xmlns:a16="http://schemas.microsoft.com/office/drawing/2014/main" xmlns="" id="{E512D998-BE81-45CE-9488-58608AC29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779" y="5178528"/>
            <a:ext cx="2148541" cy="12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1CF9F6-69FF-497F-B4E7-C9724035D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50" y="3506828"/>
            <a:ext cx="2648338" cy="163643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4FC4728C-380D-4C53-BB6F-23BF2D48B97B}"/>
              </a:ext>
            </a:extLst>
          </p:cNvPr>
          <p:cNvCxnSpPr/>
          <p:nvPr/>
        </p:nvCxnSpPr>
        <p:spPr>
          <a:xfrm flipV="1">
            <a:off x="2858588" y="2373549"/>
            <a:ext cx="1421582" cy="972766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0F24CF-1D75-4FD6-BCE4-2B98E2C6EA3B}"/>
              </a:ext>
            </a:extLst>
          </p:cNvPr>
          <p:cNvSpPr txBox="1"/>
          <p:nvPr/>
        </p:nvSpPr>
        <p:spPr>
          <a:xfrm>
            <a:off x="4377626" y="2130747"/>
            <a:ext cx="2665379" cy="4856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Kalimati" panose="00000400000000000000" pitchFamily="2"/>
                <a:sym typeface="Helvetica Light"/>
              </a:rPr>
              <a:t>रोजगारीमा संलग्न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ECA3CB1-700D-4FDB-9F43-49744800D1C8}"/>
              </a:ext>
            </a:extLst>
          </p:cNvPr>
          <p:cNvCxnSpPr>
            <a:cxnSpLocks/>
          </p:cNvCxnSpPr>
          <p:nvPr/>
        </p:nvCxnSpPr>
        <p:spPr>
          <a:xfrm>
            <a:off x="2956044" y="4292100"/>
            <a:ext cx="1421582" cy="0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74CC07-36C4-47EC-8636-21FE9CB70255}"/>
              </a:ext>
            </a:extLst>
          </p:cNvPr>
          <p:cNvSpPr txBox="1"/>
          <p:nvPr/>
        </p:nvSpPr>
        <p:spPr>
          <a:xfrm>
            <a:off x="4377625" y="5706241"/>
            <a:ext cx="2665379" cy="4856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e-NP" sz="2800" dirty="0">
                <a:cs typeface="Kalimati" panose="00000400000000000000" pitchFamily="2"/>
              </a:rPr>
              <a:t>बेरोजगार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E4397D8-E01D-4E0E-A12F-2B50BC456DA3}"/>
              </a:ext>
            </a:extLst>
          </p:cNvPr>
          <p:cNvSpPr txBox="1"/>
          <p:nvPr/>
        </p:nvSpPr>
        <p:spPr>
          <a:xfrm>
            <a:off x="4377626" y="4049480"/>
            <a:ext cx="2665379" cy="916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e-NP" sz="2800" dirty="0">
                <a:cs typeface="Kalimati" panose="00000400000000000000" pitchFamily="2"/>
              </a:rPr>
              <a:t>श्रमशक्ति भन्दा वाहिर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A956940-3F77-4788-B7AA-5A68E35FF885}"/>
              </a:ext>
            </a:extLst>
          </p:cNvPr>
          <p:cNvCxnSpPr>
            <a:cxnSpLocks/>
          </p:cNvCxnSpPr>
          <p:nvPr/>
        </p:nvCxnSpPr>
        <p:spPr>
          <a:xfrm>
            <a:off x="2956044" y="5224126"/>
            <a:ext cx="1152001" cy="550577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C29B18DD-61A9-450A-8F87-BF26949C9C54}"/>
              </a:ext>
            </a:extLst>
          </p:cNvPr>
          <p:cNvCxnSpPr>
            <a:stCxn id="5" idx="3"/>
          </p:cNvCxnSpPr>
          <p:nvPr/>
        </p:nvCxnSpPr>
        <p:spPr>
          <a:xfrm flipV="1">
            <a:off x="7043005" y="1822972"/>
            <a:ext cx="1770255" cy="550576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B48CC0D2-3CB0-4C63-9746-DCC644E4C5AE}"/>
              </a:ext>
            </a:extLst>
          </p:cNvPr>
          <p:cNvCxnSpPr>
            <a:cxnSpLocks/>
          </p:cNvCxnSpPr>
          <p:nvPr/>
        </p:nvCxnSpPr>
        <p:spPr>
          <a:xfrm>
            <a:off x="7043005" y="2470785"/>
            <a:ext cx="1770255" cy="486383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17282A2-7F20-46E3-896E-417D71DEC79C}"/>
              </a:ext>
            </a:extLst>
          </p:cNvPr>
          <p:cNvSpPr txBox="1"/>
          <p:nvPr/>
        </p:nvSpPr>
        <p:spPr>
          <a:xfrm>
            <a:off x="8967630" y="1602551"/>
            <a:ext cx="2665379" cy="4856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Kalimati" panose="00000400000000000000" pitchFamily="2"/>
                <a:sym typeface="Helvetica Light"/>
              </a:rPr>
              <a:t>रोजगारी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2F719CB-28FC-4387-AC1F-BAED47426C3B}"/>
              </a:ext>
            </a:extLst>
          </p:cNvPr>
          <p:cNvSpPr txBox="1"/>
          <p:nvPr/>
        </p:nvSpPr>
        <p:spPr>
          <a:xfrm>
            <a:off x="8986680" y="2742235"/>
            <a:ext cx="2665379" cy="4856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e-NP" sz="2800" dirty="0">
                <a:cs typeface="Kalimati" panose="00000400000000000000" pitchFamily="2"/>
              </a:rPr>
              <a:t>स्वरोजगारी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745DC4DE-2B00-4DC2-90BE-9D0EBC2A784D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7043004" y="5949042"/>
            <a:ext cx="882421" cy="1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D2CCF6A-3D99-44D9-8FEC-C475C45C7F98}"/>
              </a:ext>
            </a:extLst>
          </p:cNvPr>
          <p:cNvSpPr txBox="1"/>
          <p:nvPr/>
        </p:nvSpPr>
        <p:spPr>
          <a:xfrm>
            <a:off x="7261279" y="6832469"/>
            <a:ext cx="5466765" cy="220915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Kalimati" panose="00000400000000000000" pitchFamily="2"/>
                <a:sym typeface="Helvetica Light"/>
              </a:rPr>
              <a:t>धारा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Kalimati" panose="00000400000000000000" pitchFamily="2"/>
                <a:sym typeface="Helvetica Light"/>
              </a:rPr>
              <a:t> </a:t>
            </a:r>
            <a:r>
              <a:rPr kumimoji="0" lang="ne-NP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Kalimati" panose="00000400000000000000" pitchFamily="2"/>
                <a:sym typeface="Helvetica Light"/>
              </a:rPr>
              <a:t>३३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Kalimati" panose="00000400000000000000" pitchFamily="2"/>
                <a:sym typeface="Helvetica Light"/>
              </a:rPr>
              <a:t>:  </a:t>
            </a:r>
            <a:r>
              <a:rPr kumimoji="0" lang="ne-NP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Kalimati" panose="00000400000000000000" pitchFamily="2"/>
                <a:sym typeface="Helvetica Light"/>
              </a:rPr>
              <a:t>रोजगारीको हक</a:t>
            </a:r>
          </a:p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cs typeface="Kalimati" panose="00000400000000000000" pitchFamily="2"/>
              </a:rPr>
              <a:t>(</a:t>
            </a:r>
            <a:r>
              <a:rPr lang="ne-NP" sz="2800" dirty="0">
                <a:cs typeface="Kalimati" panose="00000400000000000000" pitchFamily="2"/>
              </a:rPr>
              <a:t>१</a:t>
            </a:r>
            <a:r>
              <a:rPr lang="en-US" sz="2800" dirty="0">
                <a:cs typeface="Kalimati" panose="00000400000000000000" pitchFamily="2"/>
              </a:rPr>
              <a:t>)</a:t>
            </a:r>
            <a:r>
              <a:rPr lang="ne-NP" sz="2800" dirty="0">
                <a:cs typeface="Kalimati" panose="00000400000000000000" pitchFamily="2"/>
              </a:rPr>
              <a:t> प्रत्येक नागरिकलाई रोजगारीको हुनेछ । रोजगारीका शर्त</a:t>
            </a:r>
            <a:r>
              <a:rPr lang="en-US" sz="2800" dirty="0">
                <a:cs typeface="Kalimati" panose="00000400000000000000" pitchFamily="2"/>
              </a:rPr>
              <a:t>, </a:t>
            </a:r>
            <a:r>
              <a:rPr lang="ne-NP" sz="2800" dirty="0">
                <a:cs typeface="Kalimati" panose="00000400000000000000" pitchFamily="2"/>
              </a:rPr>
              <a:t>अवस्था</a:t>
            </a:r>
            <a:r>
              <a:rPr lang="en-US" sz="2800" dirty="0">
                <a:cs typeface="Kalimati" panose="00000400000000000000" pitchFamily="2"/>
              </a:rPr>
              <a:t> </a:t>
            </a:r>
            <a:r>
              <a:rPr lang="ne-NP" sz="2800" dirty="0">
                <a:cs typeface="Kalimati" panose="00000400000000000000" pitchFamily="2"/>
              </a:rPr>
              <a:t>र बेरोजगार सहायता संघीय कानून बमोजिम हुनेछ। 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370FD0C-5249-4B43-85B8-6B2AFC85D497}"/>
              </a:ext>
            </a:extLst>
          </p:cNvPr>
          <p:cNvSpPr txBox="1"/>
          <p:nvPr/>
        </p:nvSpPr>
        <p:spPr>
          <a:xfrm>
            <a:off x="210250" y="5313004"/>
            <a:ext cx="2648338" cy="54715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Kalimati" panose="00000400000000000000" pitchFamily="2"/>
                <a:sym typeface="Helvetica Light"/>
              </a:rPr>
              <a:t>श्रमशक्ति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3BF9B0C-061B-4465-A5F1-347750581D54}"/>
              </a:ext>
            </a:extLst>
          </p:cNvPr>
          <p:cNvCxnSpPr>
            <a:cxnSpLocks/>
          </p:cNvCxnSpPr>
          <p:nvPr/>
        </p:nvCxnSpPr>
        <p:spPr>
          <a:xfrm flipV="1">
            <a:off x="11715750" y="4965970"/>
            <a:ext cx="0" cy="1225874"/>
          </a:xfrm>
          <a:prstGeom prst="line">
            <a:avLst/>
          </a:prstGeom>
          <a:noFill/>
          <a:ln w="12700" cap="flat">
            <a:solidFill>
              <a:schemeClr val="accent1">
                <a:lumMod val="60000"/>
                <a:lumOff val="4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5B5FB4E0-C45D-48C9-8884-BEE67E85529A}"/>
              </a:ext>
            </a:extLst>
          </p:cNvPr>
          <p:cNvCxnSpPr/>
          <p:nvPr/>
        </p:nvCxnSpPr>
        <p:spPr>
          <a:xfrm flipH="1">
            <a:off x="10001250" y="4965970"/>
            <a:ext cx="1714500" cy="0"/>
          </a:xfrm>
          <a:prstGeom prst="line">
            <a:avLst/>
          </a:prstGeom>
          <a:noFill/>
          <a:ln w="12700" cap="flat">
            <a:solidFill>
              <a:schemeClr val="accent1">
                <a:lumMod val="60000"/>
                <a:lumOff val="4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EE2114A2-E031-46B1-912C-FB434CE2F837}"/>
              </a:ext>
            </a:extLst>
          </p:cNvPr>
          <p:cNvCxnSpPr/>
          <p:nvPr/>
        </p:nvCxnSpPr>
        <p:spPr>
          <a:xfrm flipV="1">
            <a:off x="10001250" y="3790950"/>
            <a:ext cx="0" cy="1175020"/>
          </a:xfrm>
          <a:prstGeom prst="straightConnector1">
            <a:avLst/>
          </a:prstGeom>
          <a:noFill/>
          <a:ln w="12700" cap="flat">
            <a:solidFill>
              <a:schemeClr val="accent1">
                <a:lumMod val="60000"/>
                <a:lumOff val="40000"/>
              </a:scheme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xmlns="" val="250412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1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1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1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6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1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6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1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1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6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6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1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6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6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26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26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26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26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0" grpId="0" animBg="1"/>
      <p:bldP spid="5" grpId="0" animBg="1"/>
      <p:bldP spid="12" grpId="0" animBg="1"/>
      <p:bldP spid="13" grpId="0" animBg="1"/>
      <p:bldP spid="18" grpId="0" animBg="1"/>
      <p:bldP spid="21" grpId="0" animBg="1"/>
      <p:bldP spid="2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56">
            <a:extLst>
              <a:ext uri="{FF2B5EF4-FFF2-40B4-BE49-F238E27FC236}">
                <a16:creationId xmlns:a16="http://schemas.microsoft.com/office/drawing/2014/main" xmlns="" id="{45A2C549-E894-47B6-9E77-41B419891D15}"/>
              </a:ext>
            </a:extLst>
          </p:cNvPr>
          <p:cNvSpPr/>
          <p:nvPr/>
        </p:nvSpPr>
        <p:spPr>
          <a:xfrm>
            <a:off x="0" y="34233"/>
            <a:ext cx="13002594" cy="73182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algn="l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संवैधानिक व्यवस्था - अधिकार तथा दायित्व </a:t>
            </a:r>
            <a:endParaRPr sz="4400" u="sng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  <a:hlinkClick r:id="rId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DBAF38-2CCA-4F43-856E-CFE6DEE7EBB4}"/>
              </a:ext>
            </a:extLst>
          </p:cNvPr>
          <p:cNvSpPr txBox="1"/>
          <p:nvPr/>
        </p:nvSpPr>
        <p:spPr>
          <a:xfrm>
            <a:off x="0" y="9358605"/>
            <a:ext cx="13004800" cy="393269"/>
          </a:xfrm>
          <a:prstGeom prst="rect">
            <a:avLst/>
          </a:prstGeom>
          <a:solidFill>
            <a:srgbClr val="C0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k|wfgdGqL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 /f]</a:t>
            </a:r>
            <a:r>
              <a:rPr kumimoji="0" lang="en-GB" sz="22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huf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/ </a:t>
            </a:r>
            <a:r>
              <a:rPr kumimoji="0" lang="en-GB" sz="22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sfo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{</a:t>
            </a:r>
            <a:r>
              <a:rPr kumimoji="0" lang="en-GB" sz="22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qmd</a:t>
            </a: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49FCE472-1657-41AE-AD15-C1E5DC80F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4485881"/>
              </p:ext>
            </p:extLst>
          </p:nvPr>
        </p:nvGraphicFramePr>
        <p:xfrm>
          <a:off x="342900" y="2044837"/>
          <a:ext cx="12172949" cy="6034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1945">
                  <a:extLst>
                    <a:ext uri="{9D8B030D-6E8A-4147-A177-3AD203B41FA5}">
                      <a16:colId xmlns:a16="http://schemas.microsoft.com/office/drawing/2014/main" xmlns="" val="3023673020"/>
                    </a:ext>
                  </a:extLst>
                </a:gridCol>
                <a:gridCol w="2224355">
                  <a:extLst>
                    <a:ext uri="{9D8B030D-6E8A-4147-A177-3AD203B41FA5}">
                      <a16:colId xmlns:a16="http://schemas.microsoft.com/office/drawing/2014/main" xmlns="" val="2849984744"/>
                    </a:ext>
                  </a:extLst>
                </a:gridCol>
                <a:gridCol w="2504142">
                  <a:extLst>
                    <a:ext uri="{9D8B030D-6E8A-4147-A177-3AD203B41FA5}">
                      <a16:colId xmlns:a16="http://schemas.microsoft.com/office/drawing/2014/main" xmlns="" val="3297558377"/>
                    </a:ext>
                  </a:extLst>
                </a:gridCol>
                <a:gridCol w="2442406">
                  <a:extLst>
                    <a:ext uri="{9D8B030D-6E8A-4147-A177-3AD203B41FA5}">
                      <a16:colId xmlns:a16="http://schemas.microsoft.com/office/drawing/2014/main" xmlns="" val="498089590"/>
                    </a:ext>
                  </a:extLst>
                </a:gridCol>
                <a:gridCol w="2540101">
                  <a:extLst>
                    <a:ext uri="{9D8B030D-6E8A-4147-A177-3AD203B41FA5}">
                      <a16:colId xmlns:a16="http://schemas.microsoft.com/office/drawing/2014/main" xmlns="" val="1798105479"/>
                    </a:ext>
                  </a:extLst>
                </a:gridCol>
              </a:tblGrid>
              <a:tr h="1822720"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/>
                        <a:t>संघको अधिकार </a:t>
                      </a:r>
                      <a:r>
                        <a:rPr lang="en-US" sz="2400" b="1" dirty="0"/>
                        <a:t>(</a:t>
                      </a:r>
                      <a:r>
                        <a:rPr lang="ne-NP" sz="2400" b="1" dirty="0"/>
                        <a:t>संविधानको अनुसूची</a:t>
                      </a:r>
                      <a:r>
                        <a:rPr lang="en-US" sz="2400" b="1" dirty="0"/>
                        <a:t>-</a:t>
                      </a:r>
                      <a:r>
                        <a:rPr lang="ne-NP" sz="2400" b="1" dirty="0"/>
                        <a:t>५</a:t>
                      </a:r>
                      <a:r>
                        <a:rPr lang="en-US" sz="2400" b="1" dirty="0"/>
                        <a:t>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/>
                        <a:t>प्रदेशको अधिकार</a:t>
                      </a:r>
                      <a:endParaRPr lang="en-US" sz="2400" b="1" dirty="0"/>
                    </a:p>
                    <a:p>
                      <a:pPr algn="ctr"/>
                      <a:r>
                        <a:rPr lang="en-US" sz="2400" b="1" dirty="0"/>
                        <a:t>(</a:t>
                      </a:r>
                      <a:r>
                        <a:rPr lang="ne-NP" sz="2400" b="1" dirty="0"/>
                        <a:t>संविधानको अनुसूची</a:t>
                      </a:r>
                      <a:r>
                        <a:rPr lang="en-US" sz="2400" b="1" dirty="0"/>
                        <a:t>-</a:t>
                      </a:r>
                      <a:r>
                        <a:rPr lang="ne-NP" sz="2400" b="1" dirty="0"/>
                        <a:t>६</a:t>
                      </a:r>
                      <a:r>
                        <a:rPr lang="en-US" sz="2400" b="1" dirty="0"/>
                        <a:t>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90133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7100" algn="l"/>
                          <a:tab pos="1866900" algn="l"/>
                          <a:tab pos="2794000" algn="l"/>
                        </a:tabLst>
                        <a:defRPr/>
                      </a:pPr>
                      <a:r>
                        <a:rPr lang="ne-NP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संघ र प्रदेश</a:t>
                      </a:r>
                      <a:r>
                        <a:rPr lang="ne-NP" sz="2400" b="1" dirty="0"/>
                        <a:t>को </a:t>
                      </a:r>
                      <a:r>
                        <a:rPr lang="ne-NP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साझा</a:t>
                      </a:r>
                      <a:r>
                        <a:rPr lang="ne-NP" sz="2400" b="1" dirty="0"/>
                        <a:t> अधिकार  </a:t>
                      </a:r>
                      <a:r>
                        <a:rPr lang="en-US" sz="2400" b="1" dirty="0"/>
                        <a:t>(</a:t>
                      </a:r>
                      <a:r>
                        <a:rPr lang="ne-NP" sz="2400" b="1" dirty="0"/>
                        <a:t>संविधानको अनुसूची</a:t>
                      </a:r>
                      <a:r>
                        <a:rPr lang="en-US" sz="2400" b="1" dirty="0"/>
                        <a:t>-</a:t>
                      </a:r>
                      <a:r>
                        <a:rPr lang="ne-NP" sz="2400" b="1" dirty="0"/>
                        <a:t>७</a:t>
                      </a:r>
                      <a:r>
                        <a:rPr lang="en-US" sz="2400" b="1" dirty="0"/>
                        <a:t>)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/>
                        <a:t>स्थानीय तहको अधिकार</a:t>
                      </a:r>
                      <a:endParaRPr lang="en-US" sz="2400" b="1" dirty="0"/>
                    </a:p>
                    <a:p>
                      <a:pPr marL="0" marR="0" lvl="0" indent="0" algn="ctr" defTabSz="590133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7100" algn="l"/>
                          <a:tab pos="1866900" algn="l"/>
                          <a:tab pos="2794000" algn="l"/>
                        </a:tabLst>
                        <a:defRPr/>
                      </a:pPr>
                      <a:r>
                        <a:rPr lang="en-US" sz="2400" b="1" dirty="0"/>
                        <a:t>(</a:t>
                      </a:r>
                      <a:r>
                        <a:rPr lang="ne-NP" sz="2400" b="1" dirty="0"/>
                        <a:t>संविधानको अनुसूची</a:t>
                      </a:r>
                      <a:r>
                        <a:rPr lang="en-US" sz="2400" b="1" dirty="0"/>
                        <a:t>-</a:t>
                      </a:r>
                      <a:r>
                        <a:rPr lang="ne-NP" sz="2400" b="1" dirty="0"/>
                        <a:t>८</a:t>
                      </a:r>
                      <a:r>
                        <a:rPr lang="en-US" sz="2400" b="1" dirty="0"/>
                        <a:t>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साझा</a:t>
                      </a:r>
                      <a:r>
                        <a:rPr lang="ne-NP" sz="2400" b="1" dirty="0"/>
                        <a:t> अधिकार</a:t>
                      </a:r>
                    </a:p>
                    <a:p>
                      <a:pPr algn="ctr"/>
                      <a:r>
                        <a:rPr lang="en-US" sz="2400" b="1" dirty="0"/>
                        <a:t>(</a:t>
                      </a:r>
                      <a:r>
                        <a:rPr lang="ne-NP" sz="2400" b="1" dirty="0"/>
                        <a:t>संविधानको अनुसूची</a:t>
                      </a:r>
                      <a:r>
                        <a:rPr lang="en-US" sz="2400" b="1" dirty="0"/>
                        <a:t>-</a:t>
                      </a:r>
                      <a:r>
                        <a:rPr lang="ne-NP" sz="2400" b="1" dirty="0"/>
                        <a:t>९</a:t>
                      </a:r>
                      <a:r>
                        <a:rPr lang="en-US" sz="2400" b="1" dirty="0"/>
                        <a:t>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7737676"/>
                  </a:ext>
                </a:extLst>
              </a:tr>
              <a:tr h="582379">
                <a:tc>
                  <a:txBody>
                    <a:bodyPr/>
                    <a:lstStyle/>
                    <a:p>
                      <a:pPr algn="l"/>
                      <a:r>
                        <a:rPr lang="ne-NP" sz="2400" dirty="0"/>
                        <a:t>कानून तथा नीति निर्माण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e-NP" sz="2400" dirty="0"/>
                        <a:t>साझेदारी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90133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7100" algn="l"/>
                          <a:tab pos="1866900" algn="l"/>
                          <a:tab pos="2794000" algn="l"/>
                        </a:tabLst>
                        <a:defRPr/>
                      </a:pPr>
                      <a:r>
                        <a:rPr lang="ne-NP" sz="2400" dirty="0"/>
                        <a:t>स्थानीय तथ्याङ्क</a:t>
                      </a:r>
                      <a:endParaRPr lang="en-US" sz="2400" dirty="0"/>
                    </a:p>
                    <a:p>
                      <a:pPr algn="l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e-NP" sz="2400" dirty="0"/>
                        <a:t>तथ्याङ्क व्यवस्थापन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116658"/>
                  </a:ext>
                </a:extLst>
              </a:tr>
              <a:tr h="758084"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90133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7100" algn="l"/>
                          <a:tab pos="1866900" algn="l"/>
                          <a:tab pos="2794000" algn="l"/>
                        </a:tabLst>
                        <a:defRPr/>
                      </a:pPr>
                      <a:r>
                        <a:rPr lang="ne-NP" sz="2400" dirty="0"/>
                        <a:t>प्रदेश तथ्याङ्क</a:t>
                      </a:r>
                      <a:endParaRPr lang="en-US" sz="2400" dirty="0"/>
                    </a:p>
                    <a:p>
                      <a:pPr algn="l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e-NP" sz="2400" dirty="0"/>
                        <a:t>गरीबी निवारण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90133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7100" algn="l"/>
                          <a:tab pos="1866900" algn="l"/>
                          <a:tab pos="2794000" algn="l"/>
                        </a:tabLst>
                        <a:defRPr/>
                      </a:pPr>
                      <a:r>
                        <a:rPr lang="ne-NP" sz="2400" dirty="0"/>
                        <a:t>स्थानीय अभिलेख व्यवस्थापन</a:t>
                      </a:r>
                      <a:endParaRPr lang="en-US" sz="2400" dirty="0"/>
                    </a:p>
                    <a:p>
                      <a:pPr algn="l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6212567"/>
                  </a:ext>
                </a:extLst>
              </a:tr>
              <a:tr h="758084">
                <a:tc>
                  <a:txBody>
                    <a:bodyPr/>
                    <a:lstStyle/>
                    <a:p>
                      <a:pPr marL="0" marR="0" lvl="0" indent="0" algn="l" defTabSz="590133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7100" algn="l"/>
                          <a:tab pos="1866900" algn="l"/>
                          <a:tab pos="2794000" algn="l"/>
                        </a:tabLst>
                        <a:defRPr/>
                      </a:pPr>
                      <a:r>
                        <a:rPr lang="ne-NP" sz="2400" dirty="0"/>
                        <a:t>सामाजिक सुरक्षा र गरीबी निवारण</a:t>
                      </a:r>
                      <a:endParaRPr lang="en-US" sz="2400" dirty="0"/>
                    </a:p>
                    <a:p>
                      <a:pPr algn="l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90133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7100" algn="l"/>
                          <a:tab pos="1866900" algn="l"/>
                          <a:tab pos="2794000" algn="l"/>
                        </a:tabLst>
                        <a:defRPr/>
                      </a:pPr>
                      <a:r>
                        <a:rPr lang="ne-NP" sz="2400" dirty="0"/>
                        <a:t>सामाजिक सुरक्षा</a:t>
                      </a:r>
                      <a:r>
                        <a:rPr lang="en-US" sz="2400" dirty="0"/>
                        <a:t> </a:t>
                      </a:r>
                      <a:r>
                        <a:rPr lang="ne-NP" sz="2400" dirty="0"/>
                        <a:t>र रोजगारी</a:t>
                      </a:r>
                      <a:endParaRPr lang="en-US" sz="2400" dirty="0"/>
                    </a:p>
                    <a:p>
                      <a:pPr algn="l"/>
                      <a:r>
                        <a:rPr lang="ne-NP" sz="240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90133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7100" algn="l"/>
                          <a:tab pos="1866900" algn="l"/>
                          <a:tab pos="2794000" algn="l"/>
                        </a:tabLst>
                        <a:defRPr/>
                      </a:pPr>
                      <a:r>
                        <a:rPr lang="ne-NP" sz="2400" dirty="0"/>
                        <a:t>बेरोजगारको तथ्याङ्क संकलन</a:t>
                      </a:r>
                      <a:endParaRPr lang="en-US" sz="2400" dirty="0"/>
                    </a:p>
                    <a:p>
                      <a:pPr algn="l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90133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7100" algn="l"/>
                          <a:tab pos="1866900" algn="l"/>
                          <a:tab pos="2794000" algn="l"/>
                        </a:tabLst>
                        <a:defRPr/>
                      </a:pPr>
                      <a:r>
                        <a:rPr lang="ne-NP" sz="2400" dirty="0"/>
                        <a:t>सामाजिक सुरक्षा र गरीबी निवारण</a:t>
                      </a:r>
                      <a:endParaRPr lang="en-US" sz="2400" dirty="0"/>
                    </a:p>
                    <a:p>
                      <a:pPr algn="l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786481"/>
                  </a:ext>
                </a:extLst>
              </a:tr>
              <a:tr h="1216590"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e-NP" sz="2400" dirty="0"/>
                        <a:t>बेरोजगारी तथा बेरोजगार सहायता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20634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09EC53-E2B4-4C62-A96E-4FA2297FCE9C}"/>
              </a:ext>
            </a:extLst>
          </p:cNvPr>
          <p:cNvSpPr txBox="1"/>
          <p:nvPr/>
        </p:nvSpPr>
        <p:spPr>
          <a:xfrm>
            <a:off x="342900" y="8260969"/>
            <a:ext cx="12172948" cy="916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457200" marR="0" indent="-45720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e-NP" sz="2800" dirty="0"/>
              <a:t>सामाजिक सुरक्षा र गरीबी निवारण तिनै तहको जिम्मेवारी</a:t>
            </a:r>
          </a:p>
          <a:p>
            <a:pPr marL="457200" marR="0" indent="-45720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e-NP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बेरोजगारी तिनै तहको जिम्मेवारी 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2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56">
            <a:extLst>
              <a:ext uri="{FF2B5EF4-FFF2-40B4-BE49-F238E27FC236}">
                <a16:creationId xmlns:a16="http://schemas.microsoft.com/office/drawing/2014/main" xmlns="" id="{45A2C549-E894-47B6-9E77-41B419891D15}"/>
              </a:ext>
            </a:extLst>
          </p:cNvPr>
          <p:cNvSpPr/>
          <p:nvPr/>
        </p:nvSpPr>
        <p:spPr>
          <a:xfrm>
            <a:off x="0" y="34233"/>
            <a:ext cx="13002594" cy="73182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algn="l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400" dirty="0">
                <a:solidFill>
                  <a:schemeClr val="bg1"/>
                </a:solidFill>
                <a:latin typeface="Abadi" panose="020B0604020104020204" pitchFamily="34" charset="0"/>
                <a:cs typeface="Kalimati" panose="00000400000000000000" pitchFamily="2"/>
              </a:rPr>
              <a:t>सामाजिक सुरक्षा / संरक्षण के हो </a:t>
            </a:r>
            <a:r>
              <a:rPr lang="en-US" sz="4400" dirty="0">
                <a:solidFill>
                  <a:schemeClr val="bg1"/>
                </a:solidFill>
                <a:latin typeface="Abadi" panose="020B0604020104020204" pitchFamily="34" charset="0"/>
                <a:cs typeface="Kalimati" panose="00000400000000000000" pitchFamily="2"/>
              </a:rPr>
              <a:t>? </a:t>
            </a:r>
            <a:endParaRPr lang="ne-NP" sz="4400" dirty="0">
              <a:solidFill>
                <a:schemeClr val="bg1"/>
              </a:solidFill>
              <a:latin typeface="Abadi" panose="020B0604020104020204" pitchFamily="34" charset="0"/>
              <a:cs typeface="Kalimati" panose="00000400000000000000" pitchFamily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DBAF38-2CCA-4F43-856E-CFE6DEE7EBB4}"/>
              </a:ext>
            </a:extLst>
          </p:cNvPr>
          <p:cNvSpPr txBox="1"/>
          <p:nvPr/>
        </p:nvSpPr>
        <p:spPr>
          <a:xfrm>
            <a:off x="0" y="9358605"/>
            <a:ext cx="13004800" cy="393269"/>
          </a:xfrm>
          <a:prstGeom prst="rect">
            <a:avLst/>
          </a:prstGeom>
          <a:solidFill>
            <a:srgbClr val="C0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k|wfgdGqL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 /f]</a:t>
            </a:r>
            <a:r>
              <a:rPr kumimoji="0" lang="en-GB" sz="22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huf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/ </a:t>
            </a:r>
            <a:r>
              <a:rPr kumimoji="0" lang="en-GB" sz="22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sfo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{</a:t>
            </a:r>
            <a:r>
              <a:rPr kumimoji="0" lang="en-GB" sz="22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qmd</a:t>
            </a: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3992CF-47D7-4C65-B470-828CEDE09D94}"/>
              </a:ext>
            </a:extLst>
          </p:cNvPr>
          <p:cNvSpPr txBox="1"/>
          <p:nvPr/>
        </p:nvSpPr>
        <p:spPr>
          <a:xfrm>
            <a:off x="266700" y="1534351"/>
            <a:ext cx="12096750" cy="91649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“ </a:t>
            </a:r>
            <a:r>
              <a:rPr kumimoji="0" lang="ne-NP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..... व्यक्ति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, </a:t>
            </a:r>
            <a:r>
              <a:rPr kumimoji="0" lang="ne-NP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घरधूरी तथा समुदायमा आर्थिक संकटका कारण सिर्जित समस्या या जोखिमपनाको व्यवस्थापनमा सहयोग गर्दछ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” </a:t>
            </a:r>
            <a:r>
              <a:rPr lang="ne-NP" sz="2800" dirty="0"/>
              <a:t>– विश्वबैंक 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FF1F07-2C4E-4FF5-88EF-BFF24026DDCE}"/>
              </a:ext>
            </a:extLst>
          </p:cNvPr>
          <p:cNvSpPr txBox="1"/>
          <p:nvPr/>
        </p:nvSpPr>
        <p:spPr>
          <a:xfrm>
            <a:off x="266700" y="2843697"/>
            <a:ext cx="12096750" cy="916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“ </a:t>
            </a:r>
            <a:r>
              <a:rPr kumimoji="0" lang="ne-NP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कमजोर तथा ह्रासोन्मुख जीवनयापनलाई सम्बोधन गर्न व्यक्ति तथा  घरधूरीलाई सार्वजनिक तथा सामूहिक प्रयास मार्फत उपलव्ध गराइने सेवा सुविधा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..</a:t>
            </a:r>
            <a:r>
              <a:rPr kumimoji="0" lang="ne-NP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“ </a:t>
            </a:r>
            <a:r>
              <a:rPr lang="ne-NP" sz="2800" dirty="0"/>
              <a:t>– </a:t>
            </a:r>
            <a:r>
              <a:rPr lang="en-US" sz="2800" dirty="0"/>
              <a:t> </a:t>
            </a:r>
            <a:r>
              <a:rPr lang="ne-NP" sz="2800" dirty="0"/>
              <a:t>अन्तर्राष्ट्रिय श्रम संगठन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354EB6-CF01-42F7-B040-216358948BCA}"/>
              </a:ext>
            </a:extLst>
          </p:cNvPr>
          <p:cNvSpPr txBox="1"/>
          <p:nvPr/>
        </p:nvSpPr>
        <p:spPr>
          <a:xfrm>
            <a:off x="266700" y="4633999"/>
            <a:ext cx="12096750" cy="48560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जिवनचक्रमा आधारित सहयोग नीति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(Policy Across the Life-cycle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F2F862B-22E7-4BAC-9484-B0695EC90933}"/>
              </a:ext>
            </a:extLst>
          </p:cNvPr>
          <p:cNvGrpSpPr/>
          <p:nvPr/>
        </p:nvGrpSpPr>
        <p:grpSpPr>
          <a:xfrm>
            <a:off x="727883" y="6693261"/>
            <a:ext cx="10909654" cy="1639971"/>
            <a:chOff x="2872636" y="6758451"/>
            <a:chExt cx="7134037" cy="1144577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xmlns="" id="{84D0CD01-467D-4842-BE62-BF34421492EC}"/>
                </a:ext>
              </a:extLst>
            </p:cNvPr>
            <p:cNvSpPr/>
            <p:nvPr/>
          </p:nvSpPr>
          <p:spPr>
            <a:xfrm>
              <a:off x="3441590" y="6758451"/>
              <a:ext cx="91768" cy="91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7"/>
                  </a:moveTo>
                  <a:cubicBezTo>
                    <a:pt x="21600" y="12827"/>
                    <a:pt x="21086" y="14523"/>
                    <a:pt x="20131" y="16218"/>
                  </a:cubicBezTo>
                  <a:cubicBezTo>
                    <a:pt x="19102" y="17988"/>
                    <a:pt x="17853" y="19241"/>
                    <a:pt x="16163" y="20199"/>
                  </a:cubicBezTo>
                  <a:cubicBezTo>
                    <a:pt x="14400" y="21231"/>
                    <a:pt x="12784" y="21600"/>
                    <a:pt x="10800" y="21600"/>
                  </a:cubicBezTo>
                  <a:cubicBezTo>
                    <a:pt x="8816" y="21600"/>
                    <a:pt x="7127" y="21231"/>
                    <a:pt x="5437" y="20199"/>
                  </a:cubicBezTo>
                  <a:cubicBezTo>
                    <a:pt x="3673" y="19241"/>
                    <a:pt x="2424" y="17988"/>
                    <a:pt x="1469" y="16218"/>
                  </a:cubicBezTo>
                  <a:cubicBezTo>
                    <a:pt x="441" y="14523"/>
                    <a:pt x="0" y="12901"/>
                    <a:pt x="0" y="10837"/>
                  </a:cubicBezTo>
                  <a:cubicBezTo>
                    <a:pt x="0" y="8846"/>
                    <a:pt x="441" y="7151"/>
                    <a:pt x="1469" y="5382"/>
                  </a:cubicBezTo>
                  <a:cubicBezTo>
                    <a:pt x="2424" y="3686"/>
                    <a:pt x="3673" y="2433"/>
                    <a:pt x="5437" y="1401"/>
                  </a:cubicBezTo>
                  <a:cubicBezTo>
                    <a:pt x="7127" y="442"/>
                    <a:pt x="8816" y="0"/>
                    <a:pt x="10800" y="0"/>
                  </a:cubicBezTo>
                  <a:cubicBezTo>
                    <a:pt x="12784" y="0"/>
                    <a:pt x="14400" y="442"/>
                    <a:pt x="16163" y="1401"/>
                  </a:cubicBezTo>
                  <a:cubicBezTo>
                    <a:pt x="17853" y="2433"/>
                    <a:pt x="19102" y="3686"/>
                    <a:pt x="20131" y="5382"/>
                  </a:cubicBezTo>
                  <a:cubicBezTo>
                    <a:pt x="21086" y="7151"/>
                    <a:pt x="21600" y="8773"/>
                    <a:pt x="21600" y="10837"/>
                  </a:cubicBezTo>
                </a:path>
              </a:pathLst>
            </a:custGeom>
            <a:ln w="165100" cap="rnd">
              <a:noFill/>
              <a:miter/>
            </a:ln>
          </p:spPr>
          <p:txBody>
            <a:bodyPr lIns="44260" tIns="44260" rIns="44260" bIns="44260" anchor="ctr"/>
            <a:lstStyle/>
            <a:p>
              <a:pPr algn="l" defTabSz="590133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28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xmlns="" id="{9FE9293C-C517-4A15-A5D8-87F5F524E230}"/>
                </a:ext>
              </a:extLst>
            </p:cNvPr>
            <p:cNvSpPr/>
            <p:nvPr/>
          </p:nvSpPr>
          <p:spPr>
            <a:xfrm flipV="1">
              <a:off x="3063654" y="6801054"/>
              <a:ext cx="6943019" cy="4123"/>
            </a:xfrm>
            <a:prstGeom prst="line">
              <a:avLst/>
            </a:prstGeom>
            <a:ln w="25400" cap="rnd">
              <a:solidFill>
                <a:srgbClr val="CFD7E2"/>
              </a:solidFill>
              <a:miter/>
            </a:ln>
          </p:spPr>
          <p:txBody>
            <a:bodyPr lIns="44260" tIns="44260" rIns="44260" bIns="44260"/>
            <a:lstStyle/>
            <a:p>
              <a:pPr algn="l" defTabSz="590133">
                <a:lnSpc>
                  <a:spcPct val="93000"/>
                </a:lnSpc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28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xmlns="" id="{A60C9F07-0B45-4B64-9484-207D842AA0DB}"/>
                </a:ext>
              </a:extLst>
            </p:cNvPr>
            <p:cNvSpPr/>
            <p:nvPr/>
          </p:nvSpPr>
          <p:spPr>
            <a:xfrm>
              <a:off x="4939589" y="6758451"/>
              <a:ext cx="91768" cy="91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7"/>
                  </a:moveTo>
                  <a:cubicBezTo>
                    <a:pt x="21600" y="12827"/>
                    <a:pt x="21086" y="14523"/>
                    <a:pt x="20131" y="16218"/>
                  </a:cubicBezTo>
                  <a:cubicBezTo>
                    <a:pt x="19102" y="17988"/>
                    <a:pt x="17927" y="19241"/>
                    <a:pt x="16237" y="20199"/>
                  </a:cubicBezTo>
                  <a:cubicBezTo>
                    <a:pt x="14473" y="21231"/>
                    <a:pt x="12784" y="21600"/>
                    <a:pt x="10800" y="21600"/>
                  </a:cubicBezTo>
                  <a:cubicBezTo>
                    <a:pt x="8816" y="21600"/>
                    <a:pt x="7127" y="21231"/>
                    <a:pt x="5437" y="20199"/>
                  </a:cubicBezTo>
                  <a:cubicBezTo>
                    <a:pt x="3673" y="19241"/>
                    <a:pt x="2424" y="17988"/>
                    <a:pt x="1469" y="16218"/>
                  </a:cubicBezTo>
                  <a:cubicBezTo>
                    <a:pt x="441" y="14523"/>
                    <a:pt x="0" y="12901"/>
                    <a:pt x="0" y="10837"/>
                  </a:cubicBezTo>
                  <a:cubicBezTo>
                    <a:pt x="0" y="8846"/>
                    <a:pt x="441" y="7151"/>
                    <a:pt x="1469" y="5382"/>
                  </a:cubicBezTo>
                  <a:cubicBezTo>
                    <a:pt x="2424" y="3686"/>
                    <a:pt x="3673" y="2433"/>
                    <a:pt x="5437" y="1401"/>
                  </a:cubicBezTo>
                  <a:cubicBezTo>
                    <a:pt x="7127" y="442"/>
                    <a:pt x="8816" y="0"/>
                    <a:pt x="10800" y="0"/>
                  </a:cubicBezTo>
                  <a:cubicBezTo>
                    <a:pt x="12784" y="0"/>
                    <a:pt x="14473" y="442"/>
                    <a:pt x="16237" y="1401"/>
                  </a:cubicBezTo>
                  <a:cubicBezTo>
                    <a:pt x="17927" y="2433"/>
                    <a:pt x="19102" y="3686"/>
                    <a:pt x="20131" y="5382"/>
                  </a:cubicBezTo>
                  <a:cubicBezTo>
                    <a:pt x="21086" y="7151"/>
                    <a:pt x="21600" y="8773"/>
                    <a:pt x="21600" y="10837"/>
                  </a:cubicBezTo>
                </a:path>
              </a:pathLst>
            </a:custGeom>
            <a:solidFill>
              <a:srgbClr val="F06B4B"/>
            </a:solidFill>
            <a:ln w="3175">
              <a:miter lim="400000"/>
            </a:ln>
          </p:spPr>
          <p:txBody>
            <a:bodyPr lIns="44260" tIns="44260" rIns="44260" bIns="44260" anchor="ctr"/>
            <a:lstStyle/>
            <a:p>
              <a:pPr algn="l" defTabSz="590133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28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xmlns="" id="{0002B30E-00D2-481A-BCC3-2B08E186917A}"/>
                </a:ext>
              </a:extLst>
            </p:cNvPr>
            <p:cNvSpPr/>
            <p:nvPr/>
          </p:nvSpPr>
          <p:spPr>
            <a:xfrm>
              <a:off x="3441590" y="6758451"/>
              <a:ext cx="91768" cy="91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7"/>
                  </a:moveTo>
                  <a:cubicBezTo>
                    <a:pt x="21600" y="12827"/>
                    <a:pt x="21086" y="14523"/>
                    <a:pt x="20131" y="16218"/>
                  </a:cubicBezTo>
                  <a:cubicBezTo>
                    <a:pt x="19102" y="17988"/>
                    <a:pt x="17853" y="19241"/>
                    <a:pt x="16163" y="20199"/>
                  </a:cubicBezTo>
                  <a:cubicBezTo>
                    <a:pt x="14400" y="21231"/>
                    <a:pt x="12784" y="21600"/>
                    <a:pt x="10800" y="21600"/>
                  </a:cubicBezTo>
                  <a:cubicBezTo>
                    <a:pt x="8816" y="21600"/>
                    <a:pt x="7127" y="21231"/>
                    <a:pt x="5437" y="20199"/>
                  </a:cubicBezTo>
                  <a:cubicBezTo>
                    <a:pt x="3673" y="19241"/>
                    <a:pt x="2424" y="17988"/>
                    <a:pt x="1469" y="16218"/>
                  </a:cubicBezTo>
                  <a:cubicBezTo>
                    <a:pt x="441" y="14523"/>
                    <a:pt x="0" y="12901"/>
                    <a:pt x="0" y="10837"/>
                  </a:cubicBezTo>
                  <a:cubicBezTo>
                    <a:pt x="0" y="8846"/>
                    <a:pt x="441" y="7151"/>
                    <a:pt x="1469" y="5382"/>
                  </a:cubicBezTo>
                  <a:cubicBezTo>
                    <a:pt x="2424" y="3686"/>
                    <a:pt x="3673" y="2433"/>
                    <a:pt x="5437" y="1401"/>
                  </a:cubicBezTo>
                  <a:cubicBezTo>
                    <a:pt x="7127" y="442"/>
                    <a:pt x="8816" y="0"/>
                    <a:pt x="10800" y="0"/>
                  </a:cubicBezTo>
                  <a:cubicBezTo>
                    <a:pt x="12784" y="0"/>
                    <a:pt x="14400" y="442"/>
                    <a:pt x="16163" y="1401"/>
                  </a:cubicBezTo>
                  <a:cubicBezTo>
                    <a:pt x="17853" y="2433"/>
                    <a:pt x="19102" y="3686"/>
                    <a:pt x="20131" y="5382"/>
                  </a:cubicBezTo>
                  <a:cubicBezTo>
                    <a:pt x="21086" y="7151"/>
                    <a:pt x="21600" y="8773"/>
                    <a:pt x="21600" y="10837"/>
                  </a:cubicBezTo>
                </a:path>
              </a:pathLst>
            </a:custGeom>
            <a:solidFill>
              <a:srgbClr val="F06B4B"/>
            </a:solidFill>
            <a:ln w="3175">
              <a:miter lim="400000"/>
            </a:ln>
          </p:spPr>
          <p:txBody>
            <a:bodyPr lIns="44260" tIns="44260" rIns="44260" bIns="44260" anchor="ctr"/>
            <a:lstStyle/>
            <a:p>
              <a:pPr algn="l" defTabSz="590133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28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xmlns="" id="{EFCDE9D2-BE8E-4ACC-B3CB-9513462D98B4}"/>
                </a:ext>
              </a:extLst>
            </p:cNvPr>
            <p:cNvSpPr/>
            <p:nvPr/>
          </p:nvSpPr>
          <p:spPr>
            <a:xfrm>
              <a:off x="6437587" y="6758451"/>
              <a:ext cx="91767" cy="91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7"/>
                  </a:moveTo>
                  <a:cubicBezTo>
                    <a:pt x="21600" y="12827"/>
                    <a:pt x="21084" y="14523"/>
                    <a:pt x="20126" y="16218"/>
                  </a:cubicBezTo>
                  <a:cubicBezTo>
                    <a:pt x="19094" y="17988"/>
                    <a:pt x="17914" y="19241"/>
                    <a:pt x="16218" y="20199"/>
                  </a:cubicBezTo>
                  <a:cubicBezTo>
                    <a:pt x="14449" y="21231"/>
                    <a:pt x="12754" y="21600"/>
                    <a:pt x="10763" y="21600"/>
                  </a:cubicBezTo>
                  <a:cubicBezTo>
                    <a:pt x="8773" y="21600"/>
                    <a:pt x="7077" y="21231"/>
                    <a:pt x="5382" y="20199"/>
                  </a:cubicBezTo>
                  <a:cubicBezTo>
                    <a:pt x="3686" y="19241"/>
                    <a:pt x="2359" y="17988"/>
                    <a:pt x="1401" y="16218"/>
                  </a:cubicBezTo>
                  <a:cubicBezTo>
                    <a:pt x="369" y="14523"/>
                    <a:pt x="0" y="12901"/>
                    <a:pt x="0" y="10837"/>
                  </a:cubicBezTo>
                  <a:cubicBezTo>
                    <a:pt x="0" y="8846"/>
                    <a:pt x="369" y="7151"/>
                    <a:pt x="1401" y="5382"/>
                  </a:cubicBezTo>
                  <a:cubicBezTo>
                    <a:pt x="2359" y="3686"/>
                    <a:pt x="3686" y="2433"/>
                    <a:pt x="5382" y="1401"/>
                  </a:cubicBezTo>
                  <a:cubicBezTo>
                    <a:pt x="7077" y="442"/>
                    <a:pt x="8773" y="0"/>
                    <a:pt x="10763" y="0"/>
                  </a:cubicBezTo>
                  <a:cubicBezTo>
                    <a:pt x="12754" y="0"/>
                    <a:pt x="14449" y="442"/>
                    <a:pt x="16218" y="1401"/>
                  </a:cubicBezTo>
                  <a:cubicBezTo>
                    <a:pt x="17914" y="2433"/>
                    <a:pt x="19094" y="3686"/>
                    <a:pt x="20126" y="5382"/>
                  </a:cubicBezTo>
                  <a:cubicBezTo>
                    <a:pt x="21084" y="7151"/>
                    <a:pt x="21600" y="8773"/>
                    <a:pt x="21600" y="10837"/>
                  </a:cubicBezTo>
                </a:path>
              </a:pathLst>
            </a:custGeom>
            <a:solidFill>
              <a:srgbClr val="F06B4B"/>
            </a:solidFill>
            <a:ln w="3175">
              <a:miter lim="400000"/>
            </a:ln>
          </p:spPr>
          <p:txBody>
            <a:bodyPr lIns="44260" tIns="44260" rIns="44260" bIns="44260" anchor="ctr"/>
            <a:lstStyle/>
            <a:p>
              <a:pPr algn="l" defTabSz="590133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28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xmlns="" id="{6509F1D8-E8B0-4C36-9B0C-57B05337C40A}"/>
                </a:ext>
              </a:extLst>
            </p:cNvPr>
            <p:cNvSpPr/>
            <p:nvPr/>
          </p:nvSpPr>
          <p:spPr>
            <a:xfrm>
              <a:off x="7935585" y="6758451"/>
              <a:ext cx="91767" cy="91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7"/>
                  </a:moveTo>
                  <a:cubicBezTo>
                    <a:pt x="21600" y="12827"/>
                    <a:pt x="21231" y="14523"/>
                    <a:pt x="20199" y="16218"/>
                  </a:cubicBezTo>
                  <a:cubicBezTo>
                    <a:pt x="19241" y="17988"/>
                    <a:pt x="17914" y="19241"/>
                    <a:pt x="16218" y="20199"/>
                  </a:cubicBezTo>
                  <a:cubicBezTo>
                    <a:pt x="14523" y="21231"/>
                    <a:pt x="12827" y="21600"/>
                    <a:pt x="10837" y="21600"/>
                  </a:cubicBezTo>
                  <a:cubicBezTo>
                    <a:pt x="8846" y="21600"/>
                    <a:pt x="7151" y="21231"/>
                    <a:pt x="5382" y="20199"/>
                  </a:cubicBezTo>
                  <a:cubicBezTo>
                    <a:pt x="3686" y="19241"/>
                    <a:pt x="2433" y="17988"/>
                    <a:pt x="1401" y="16218"/>
                  </a:cubicBezTo>
                  <a:cubicBezTo>
                    <a:pt x="442" y="14523"/>
                    <a:pt x="0" y="12901"/>
                    <a:pt x="0" y="10837"/>
                  </a:cubicBezTo>
                  <a:cubicBezTo>
                    <a:pt x="0" y="8846"/>
                    <a:pt x="442" y="7151"/>
                    <a:pt x="1401" y="5382"/>
                  </a:cubicBezTo>
                  <a:cubicBezTo>
                    <a:pt x="2433" y="3686"/>
                    <a:pt x="3686" y="2433"/>
                    <a:pt x="5382" y="1401"/>
                  </a:cubicBezTo>
                  <a:cubicBezTo>
                    <a:pt x="7151" y="442"/>
                    <a:pt x="8846" y="0"/>
                    <a:pt x="10837" y="0"/>
                  </a:cubicBezTo>
                  <a:cubicBezTo>
                    <a:pt x="12827" y="0"/>
                    <a:pt x="14523" y="442"/>
                    <a:pt x="16218" y="1401"/>
                  </a:cubicBezTo>
                  <a:cubicBezTo>
                    <a:pt x="17914" y="2433"/>
                    <a:pt x="19241" y="3686"/>
                    <a:pt x="20199" y="5382"/>
                  </a:cubicBezTo>
                  <a:cubicBezTo>
                    <a:pt x="21231" y="7151"/>
                    <a:pt x="21600" y="8773"/>
                    <a:pt x="21600" y="10837"/>
                  </a:cubicBezTo>
                </a:path>
              </a:pathLst>
            </a:custGeom>
            <a:solidFill>
              <a:srgbClr val="F06B4B"/>
            </a:solidFill>
            <a:ln w="3175">
              <a:miter lim="400000"/>
            </a:ln>
          </p:spPr>
          <p:txBody>
            <a:bodyPr lIns="44260" tIns="44260" rIns="44260" bIns="44260" anchor="ctr"/>
            <a:lstStyle/>
            <a:p>
              <a:pPr algn="l" defTabSz="590133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28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xmlns="" id="{24308072-A8B9-4CF4-B2D8-0B43F55DD098}"/>
                </a:ext>
              </a:extLst>
            </p:cNvPr>
            <p:cNvSpPr/>
            <p:nvPr/>
          </p:nvSpPr>
          <p:spPr>
            <a:xfrm>
              <a:off x="9433584" y="6758451"/>
              <a:ext cx="91767" cy="91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7"/>
                  </a:moveTo>
                  <a:cubicBezTo>
                    <a:pt x="21600" y="12827"/>
                    <a:pt x="21231" y="14523"/>
                    <a:pt x="20199" y="16218"/>
                  </a:cubicBezTo>
                  <a:cubicBezTo>
                    <a:pt x="19241" y="17988"/>
                    <a:pt x="17914" y="19241"/>
                    <a:pt x="16218" y="20199"/>
                  </a:cubicBezTo>
                  <a:cubicBezTo>
                    <a:pt x="14523" y="21231"/>
                    <a:pt x="12827" y="21600"/>
                    <a:pt x="10837" y="21600"/>
                  </a:cubicBezTo>
                  <a:cubicBezTo>
                    <a:pt x="8846" y="21600"/>
                    <a:pt x="7151" y="21231"/>
                    <a:pt x="5382" y="20199"/>
                  </a:cubicBezTo>
                  <a:cubicBezTo>
                    <a:pt x="3686" y="19241"/>
                    <a:pt x="2506" y="17988"/>
                    <a:pt x="1474" y="16218"/>
                  </a:cubicBezTo>
                  <a:cubicBezTo>
                    <a:pt x="516" y="14523"/>
                    <a:pt x="0" y="12901"/>
                    <a:pt x="0" y="10837"/>
                  </a:cubicBezTo>
                  <a:cubicBezTo>
                    <a:pt x="0" y="8846"/>
                    <a:pt x="516" y="7151"/>
                    <a:pt x="1474" y="5382"/>
                  </a:cubicBezTo>
                  <a:cubicBezTo>
                    <a:pt x="2506" y="3686"/>
                    <a:pt x="3686" y="2433"/>
                    <a:pt x="5382" y="1401"/>
                  </a:cubicBezTo>
                  <a:cubicBezTo>
                    <a:pt x="7151" y="442"/>
                    <a:pt x="8846" y="0"/>
                    <a:pt x="10837" y="0"/>
                  </a:cubicBezTo>
                  <a:cubicBezTo>
                    <a:pt x="12827" y="0"/>
                    <a:pt x="14523" y="442"/>
                    <a:pt x="16218" y="1401"/>
                  </a:cubicBezTo>
                  <a:cubicBezTo>
                    <a:pt x="17914" y="2433"/>
                    <a:pt x="19241" y="3686"/>
                    <a:pt x="20199" y="5382"/>
                  </a:cubicBezTo>
                  <a:cubicBezTo>
                    <a:pt x="21231" y="7151"/>
                    <a:pt x="21600" y="8773"/>
                    <a:pt x="21600" y="10837"/>
                  </a:cubicBezTo>
                </a:path>
              </a:pathLst>
            </a:custGeom>
            <a:solidFill>
              <a:srgbClr val="F06B4B"/>
            </a:solidFill>
            <a:ln w="3175">
              <a:miter lim="400000"/>
            </a:ln>
          </p:spPr>
          <p:txBody>
            <a:bodyPr lIns="44260" tIns="44260" rIns="44260" bIns="44260" anchor="ctr"/>
            <a:lstStyle/>
            <a:p>
              <a:pPr algn="l" defTabSz="590133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28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strategy">
              <a:extLst>
                <a:ext uri="{FF2B5EF4-FFF2-40B4-BE49-F238E27FC236}">
                  <a16:creationId xmlns:a16="http://schemas.microsoft.com/office/drawing/2014/main" xmlns="" id="{6CACB521-8AD2-4F4B-8317-19515B6D45C2}"/>
                </a:ext>
              </a:extLst>
            </p:cNvPr>
            <p:cNvSpPr txBox="1"/>
            <p:nvPr/>
          </p:nvSpPr>
          <p:spPr>
            <a:xfrm>
              <a:off x="2872636" y="7183834"/>
              <a:ext cx="1080108" cy="71919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2600" b="1">
                  <a:solidFill>
                    <a:srgbClr val="53585F"/>
                  </a:solidFill>
                  <a:latin typeface="'Roboto-Bold'"/>
                  <a:ea typeface="'Roboto-Bold'"/>
                  <a:cs typeface="'Roboto-Bold'"/>
                  <a:sym typeface="'Roboto-Bold'"/>
                </a:defRPr>
              </a:lvl1pPr>
            </a:lstStyle>
            <a:p>
              <a:r>
                <a:rPr lang="ne-NP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reeti" pitchFamily="2" charset="0"/>
                </a:rPr>
                <a:t>गर्भवती  महिला तथा वालवालिका</a:t>
              </a:r>
              <a:endPara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</a:endParaRPr>
            </a:p>
          </p:txBody>
        </p:sp>
      </p:grpSp>
      <p:sp>
        <p:nvSpPr>
          <p:cNvPr id="19" name="strategy">
            <a:extLst>
              <a:ext uri="{FF2B5EF4-FFF2-40B4-BE49-F238E27FC236}">
                <a16:creationId xmlns:a16="http://schemas.microsoft.com/office/drawing/2014/main" xmlns="" id="{8C4A8EC6-0D21-41F6-B379-83E3FF7F5E82}"/>
              </a:ext>
            </a:extLst>
          </p:cNvPr>
          <p:cNvSpPr txBox="1"/>
          <p:nvPr/>
        </p:nvSpPr>
        <p:spPr>
          <a:xfrm>
            <a:off x="3062878" y="7345046"/>
            <a:ext cx="1651744" cy="10304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53585F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ne-N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</a:rPr>
              <a:t>विद्यालय उमेरका वालवालिका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Preeti" pitchFamily="2" charset="0"/>
            </a:endParaRPr>
          </a:p>
        </p:txBody>
      </p:sp>
      <p:sp>
        <p:nvSpPr>
          <p:cNvPr id="20" name="strategy">
            <a:extLst>
              <a:ext uri="{FF2B5EF4-FFF2-40B4-BE49-F238E27FC236}">
                <a16:creationId xmlns:a16="http://schemas.microsoft.com/office/drawing/2014/main" xmlns="" id="{C938020F-5878-4A17-9832-A177CDFC4271}"/>
              </a:ext>
            </a:extLst>
          </p:cNvPr>
          <p:cNvSpPr txBox="1"/>
          <p:nvPr/>
        </p:nvSpPr>
        <p:spPr>
          <a:xfrm>
            <a:off x="5353676" y="7345046"/>
            <a:ext cx="1651744" cy="3434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53585F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ne-N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</a:rPr>
              <a:t>युवा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Preeti" pitchFamily="2" charset="0"/>
            </a:endParaRPr>
          </a:p>
        </p:txBody>
      </p:sp>
      <p:sp>
        <p:nvSpPr>
          <p:cNvPr id="21" name="strategy">
            <a:extLst>
              <a:ext uri="{FF2B5EF4-FFF2-40B4-BE49-F238E27FC236}">
                <a16:creationId xmlns:a16="http://schemas.microsoft.com/office/drawing/2014/main" xmlns="" id="{FF421F3B-79F7-4BA1-ABFA-7EA8F76514CC}"/>
              </a:ext>
            </a:extLst>
          </p:cNvPr>
          <p:cNvSpPr txBox="1"/>
          <p:nvPr/>
        </p:nvSpPr>
        <p:spPr>
          <a:xfrm>
            <a:off x="7679966" y="7329329"/>
            <a:ext cx="1651744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53585F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ne-N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</a:rPr>
              <a:t>श्रमयोग्य उमेर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Preeti" pitchFamily="2" charset="0"/>
            </a:endParaRPr>
          </a:p>
        </p:txBody>
      </p:sp>
      <p:sp>
        <p:nvSpPr>
          <p:cNvPr id="22" name="strategy">
            <a:extLst>
              <a:ext uri="{FF2B5EF4-FFF2-40B4-BE49-F238E27FC236}">
                <a16:creationId xmlns:a16="http://schemas.microsoft.com/office/drawing/2014/main" xmlns="" id="{9F3C9DA9-2C01-4791-9E71-3D1B331FE0A8}"/>
              </a:ext>
            </a:extLst>
          </p:cNvPr>
          <p:cNvSpPr txBox="1"/>
          <p:nvPr/>
        </p:nvSpPr>
        <p:spPr>
          <a:xfrm>
            <a:off x="10014961" y="7453762"/>
            <a:ext cx="1651744" cy="4579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53585F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ne-NP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</a:rPr>
              <a:t>बृद्ध</a:t>
            </a:r>
            <a:endParaRPr sz="3200" dirty="0">
              <a:solidFill>
                <a:schemeClr val="tx1">
                  <a:lumMod val="95000"/>
                  <a:lumOff val="5000"/>
                </a:schemeClr>
              </a:solidFill>
              <a:latin typeface="Preeti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C97BC5E-6E4D-4E50-ABC0-07AEB0CFE0AA}"/>
              </a:ext>
            </a:extLst>
          </p:cNvPr>
          <p:cNvSpPr txBox="1"/>
          <p:nvPr/>
        </p:nvSpPr>
        <p:spPr>
          <a:xfrm>
            <a:off x="9606080" y="8406483"/>
            <a:ext cx="3124200" cy="43943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Preeti" pitchFamily="2" charset="0"/>
                <a:sym typeface="Helvetica Light"/>
              </a:rPr>
              <a:t>-&gt;f]</a:t>
            </a:r>
            <a:r>
              <a:rPr kumimoji="0" lang="en-US" sz="25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Preeti" pitchFamily="2" charset="0"/>
                <a:sym typeface="Helvetica Light"/>
              </a:rPr>
              <a:t>tM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Preeti" pitchFamily="2" charset="0"/>
                <a:sym typeface="Helvetica Light"/>
              </a:rPr>
              <a:t> /</a:t>
            </a:r>
            <a:r>
              <a:rPr kumimoji="0" lang="en-US" sz="25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Preeti" pitchFamily="2" charset="0"/>
                <a:sym typeface="Helvetica Light"/>
              </a:rPr>
              <a:t>fli6«o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Preeti" pitchFamily="2" charset="0"/>
                <a:sym typeface="Helvetica Light"/>
              </a:rPr>
              <a:t> of]</a:t>
            </a:r>
            <a:r>
              <a:rPr kumimoji="0" lang="en-US" sz="25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Preeti" pitchFamily="2" charset="0"/>
                <a:sym typeface="Helvetica Light"/>
              </a:rPr>
              <a:t>hgf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Preeti" pitchFamily="2" charset="0"/>
                <a:sym typeface="Helvetica Light"/>
              </a:rPr>
              <a:t> </a:t>
            </a:r>
            <a:r>
              <a:rPr kumimoji="0" lang="en-US" sz="25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Preeti" pitchFamily="2" charset="0"/>
                <a:sym typeface="Helvetica Light"/>
              </a:rPr>
              <a:t>cfof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Preeti" pitchFamily="2" charset="0"/>
                <a:sym typeface="Helvetica Light"/>
              </a:rPr>
              <a:t>]u_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53E0B6D-FB69-4866-A0EA-60CF37CC4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95" y="5638602"/>
            <a:ext cx="1127055" cy="13930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D55F529-A0B6-4248-859A-F0ED858C2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917" y="5608611"/>
            <a:ext cx="1535495" cy="16941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8061B20-55AB-4F71-87B9-DD3401B796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5987" y="5675375"/>
            <a:ext cx="1307122" cy="14958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B64C7DD-3B3F-4D12-83A1-4FF487F35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6191" y="5710149"/>
            <a:ext cx="1262335" cy="1495899"/>
          </a:xfrm>
          <a:prstGeom prst="rect">
            <a:avLst/>
          </a:prstGeom>
        </p:spPr>
      </p:pic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49913DF4-CF1F-43F0-8F76-8B8AFE5AAA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18357699"/>
              </p:ext>
            </p:extLst>
          </p:nvPr>
        </p:nvGraphicFramePr>
        <p:xfrm>
          <a:off x="10338906" y="5550366"/>
          <a:ext cx="1067696" cy="1934530"/>
        </p:xfrm>
        <a:graphic>
          <a:graphicData uri="http://schemas.openxmlformats.org/presentationml/2006/ole">
            <p:oleObj spid="_x0000_s1034" name="Bitmap Image" r:id="rId7" imgW="13192200" imgH="14144760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9162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1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6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6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6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6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6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6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6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6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6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6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6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6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  <p:bldP spid="8" grpId="0" animBg="1"/>
      <p:bldP spid="4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56">
            <a:extLst>
              <a:ext uri="{FF2B5EF4-FFF2-40B4-BE49-F238E27FC236}">
                <a16:creationId xmlns:a16="http://schemas.microsoft.com/office/drawing/2014/main" xmlns="" id="{45A2C549-E894-47B6-9E77-41B419891D15}"/>
              </a:ext>
            </a:extLst>
          </p:cNvPr>
          <p:cNvSpPr/>
          <p:nvPr/>
        </p:nvSpPr>
        <p:spPr>
          <a:xfrm>
            <a:off x="0" y="34233"/>
            <a:ext cx="13002594" cy="73182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algn="l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400" dirty="0">
                <a:solidFill>
                  <a:schemeClr val="bg1"/>
                </a:solidFill>
                <a:latin typeface="Abadi" panose="020B0604020104020204" pitchFamily="34" charset="0"/>
                <a:cs typeface="Kalimati" panose="00000400000000000000" pitchFamily="2"/>
              </a:rPr>
              <a:t>सामाजिक संरक्षणको पद्दतीहरु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DBAF38-2CCA-4F43-856E-CFE6DEE7EBB4}"/>
              </a:ext>
            </a:extLst>
          </p:cNvPr>
          <p:cNvSpPr txBox="1"/>
          <p:nvPr/>
        </p:nvSpPr>
        <p:spPr>
          <a:xfrm>
            <a:off x="0" y="9358605"/>
            <a:ext cx="13004800" cy="393269"/>
          </a:xfrm>
          <a:prstGeom prst="rect">
            <a:avLst/>
          </a:prstGeom>
          <a:solidFill>
            <a:srgbClr val="C0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k|wfgdGqL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 /f]</a:t>
            </a:r>
            <a:r>
              <a:rPr kumimoji="0" lang="en-GB" sz="22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huf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/ </a:t>
            </a:r>
            <a:r>
              <a:rPr kumimoji="0" lang="en-GB" sz="22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sfo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{</a:t>
            </a:r>
            <a:r>
              <a:rPr kumimoji="0" lang="en-GB" sz="22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qmd</a:t>
            </a: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31440877-D3AB-4A61-8785-31FD9E674044}"/>
              </a:ext>
            </a:extLst>
          </p:cNvPr>
          <p:cNvCxnSpPr/>
          <p:nvPr/>
        </p:nvCxnSpPr>
        <p:spPr>
          <a:xfrm>
            <a:off x="1638300" y="971550"/>
            <a:ext cx="0" cy="1466850"/>
          </a:xfrm>
          <a:prstGeom prst="straightConnector1">
            <a:avLst/>
          </a:prstGeom>
          <a:noFill/>
          <a:ln w="28575" cap="flat">
            <a:solidFill>
              <a:schemeClr val="accent2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6BCFFA-04DF-40A0-9B61-0833B2F8491B}"/>
              </a:ext>
            </a:extLst>
          </p:cNvPr>
          <p:cNvSpPr txBox="1"/>
          <p:nvPr/>
        </p:nvSpPr>
        <p:spPr>
          <a:xfrm>
            <a:off x="298451" y="2515343"/>
            <a:ext cx="4622791" cy="42404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योगदान रहित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8FC0838-9558-4BDA-99FC-1D4C488F20F4}"/>
              </a:ext>
            </a:extLst>
          </p:cNvPr>
          <p:cNvSpPr txBox="1"/>
          <p:nvPr/>
        </p:nvSpPr>
        <p:spPr>
          <a:xfrm>
            <a:off x="5353050" y="2523407"/>
            <a:ext cx="3460749" cy="42404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योगदानमा आधारित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574B5B6-6332-4AD9-9603-9B17F62A149F}"/>
              </a:ext>
            </a:extLst>
          </p:cNvPr>
          <p:cNvSpPr txBox="1"/>
          <p:nvPr/>
        </p:nvSpPr>
        <p:spPr>
          <a:xfrm>
            <a:off x="9236077" y="2523407"/>
            <a:ext cx="3733796" cy="424047"/>
          </a:xfrm>
          <a:prstGeom prst="rect">
            <a:avLst/>
          </a:prstGeom>
          <a:solidFill>
            <a:schemeClr val="tx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प्रभावकारी श्रम बजार नीति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9BA3E63D-2F38-485C-8338-498F98604347}"/>
              </a:ext>
            </a:extLst>
          </p:cNvPr>
          <p:cNvCxnSpPr/>
          <p:nvPr/>
        </p:nvCxnSpPr>
        <p:spPr>
          <a:xfrm>
            <a:off x="6686550" y="842257"/>
            <a:ext cx="0" cy="1466850"/>
          </a:xfrm>
          <a:prstGeom prst="straightConnector1">
            <a:avLst/>
          </a:prstGeom>
          <a:noFill/>
          <a:ln w="28575" cap="flat">
            <a:solidFill>
              <a:schemeClr val="accent5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66B88145-57CC-46E8-8EDE-85906B3A1921}"/>
              </a:ext>
            </a:extLst>
          </p:cNvPr>
          <p:cNvCxnSpPr/>
          <p:nvPr/>
        </p:nvCxnSpPr>
        <p:spPr>
          <a:xfrm>
            <a:off x="10782300" y="842257"/>
            <a:ext cx="0" cy="146685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ADDDAA-A066-4399-B2A6-EFFAFA2B5505}"/>
              </a:ext>
            </a:extLst>
          </p:cNvPr>
          <p:cNvSpPr txBox="1"/>
          <p:nvPr/>
        </p:nvSpPr>
        <p:spPr>
          <a:xfrm>
            <a:off x="298452" y="4010596"/>
            <a:ext cx="2628878" cy="42404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सामाजिक हेरचाह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5531204-997E-4DD3-8F69-4BFD6147F8F8}"/>
              </a:ext>
            </a:extLst>
          </p:cNvPr>
          <p:cNvSpPr txBox="1"/>
          <p:nvPr/>
        </p:nvSpPr>
        <p:spPr>
          <a:xfrm>
            <a:off x="3178168" y="4021953"/>
            <a:ext cx="4013206" cy="42404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सामाजिक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kumimoji="0" lang="ne-NP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सहायता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0861845-6EB9-476F-90DE-2D2C93C24C3E}"/>
              </a:ext>
            </a:extLst>
          </p:cNvPr>
          <p:cNvSpPr txBox="1"/>
          <p:nvPr/>
        </p:nvSpPr>
        <p:spPr>
          <a:xfrm>
            <a:off x="7508885" y="4000427"/>
            <a:ext cx="2317747" cy="42404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e-NP" sz="2400" dirty="0">
                <a:solidFill>
                  <a:schemeClr val="bg1"/>
                </a:solidFill>
              </a:rPr>
              <a:t>सामाजिक बिमा </a:t>
            </a:r>
            <a:r>
              <a:rPr kumimoji="0" lang="ne-NP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9E06C4E-8312-4650-A787-2240CB0BC6FF}"/>
              </a:ext>
            </a:extLst>
          </p:cNvPr>
          <p:cNvSpPr txBox="1">
            <a:spLocks noChangeAspect="1"/>
          </p:cNvSpPr>
          <p:nvPr/>
        </p:nvSpPr>
        <p:spPr>
          <a:xfrm>
            <a:off x="295282" y="5165070"/>
            <a:ext cx="2241558" cy="1285821"/>
          </a:xfrm>
          <a:prstGeom prst="rect">
            <a:avLst/>
          </a:prstGeom>
          <a:noFill/>
          <a:ln w="3175" cap="flat">
            <a:solidFill>
              <a:schemeClr val="accent2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बृद्धाश्रम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, </a:t>
            </a:r>
            <a:r>
              <a:rPr kumimoji="0" lang="ne-NP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अनाथालय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, </a:t>
            </a:r>
            <a:r>
              <a:rPr kumimoji="0" lang="ne-NP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पुनर्स्थापना केन्द्र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, </a:t>
            </a:r>
            <a:r>
              <a:rPr kumimoji="0" lang="ne-NP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सामाजिक सेवा केन्द्र आदि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C2C4053B-B6B1-42E7-A884-F91CBC671DBC}"/>
              </a:ext>
            </a:extLst>
          </p:cNvPr>
          <p:cNvCxnSpPr/>
          <p:nvPr/>
        </p:nvCxnSpPr>
        <p:spPr>
          <a:xfrm>
            <a:off x="1638300" y="2970168"/>
            <a:ext cx="0" cy="992976"/>
          </a:xfrm>
          <a:prstGeom prst="straightConnector1">
            <a:avLst/>
          </a:prstGeom>
          <a:noFill/>
          <a:ln w="38100" cap="flat">
            <a:solidFill>
              <a:schemeClr val="accent2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7C566558-AA62-40F2-AB17-F36DE00EC4BB}"/>
              </a:ext>
            </a:extLst>
          </p:cNvPr>
          <p:cNvCxnSpPr/>
          <p:nvPr/>
        </p:nvCxnSpPr>
        <p:spPr>
          <a:xfrm>
            <a:off x="4210050" y="2970168"/>
            <a:ext cx="0" cy="989312"/>
          </a:xfrm>
          <a:prstGeom prst="straightConnector1">
            <a:avLst/>
          </a:prstGeom>
          <a:noFill/>
          <a:ln w="38100" cap="flat">
            <a:solidFill>
              <a:schemeClr val="accent2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DDC94E7-A149-45B6-9C67-F38FB36EDA53}"/>
              </a:ext>
            </a:extLst>
          </p:cNvPr>
          <p:cNvSpPr txBox="1"/>
          <p:nvPr/>
        </p:nvSpPr>
        <p:spPr>
          <a:xfrm>
            <a:off x="2800339" y="5048451"/>
            <a:ext cx="2241558" cy="1593598"/>
          </a:xfrm>
          <a:prstGeom prst="rect">
            <a:avLst/>
          </a:prstGeom>
          <a:noFill/>
          <a:ln w="3175" cap="flat">
            <a:solidFill>
              <a:schemeClr val="accent2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342900" marR="0" indent="-34290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e-NP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नगद या जिन्सी सहायता</a:t>
            </a:r>
          </a:p>
          <a:p>
            <a:pPr marL="342900" marR="0" indent="-34290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e-NP" sz="2000" dirty="0"/>
              <a:t>शर्त वा निशर्त अनुदान</a:t>
            </a:r>
          </a:p>
          <a:p>
            <a:pPr marL="342900" marR="0" indent="-34290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e-NP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विपद व्यवस्थाप</a:t>
            </a:r>
            <a:r>
              <a:rPr lang="ne-NP" sz="2000" dirty="0"/>
              <a:t>न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235A87-EDB9-495A-AFAD-3437BFDCF022}"/>
              </a:ext>
            </a:extLst>
          </p:cNvPr>
          <p:cNvSpPr txBox="1"/>
          <p:nvPr/>
        </p:nvSpPr>
        <p:spPr>
          <a:xfrm>
            <a:off x="5184771" y="5067447"/>
            <a:ext cx="2241558" cy="1285821"/>
          </a:xfrm>
          <a:prstGeom prst="rect">
            <a:avLst/>
          </a:prstGeom>
          <a:noFill/>
          <a:ln w="3175" cap="flat">
            <a:solidFill>
              <a:schemeClr val="accent2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e-NP" sz="2000" dirty="0"/>
              <a:t>सार्वजनिक निर्माण कार्यमा रोजगारी उपलव्ध गराइ नगद या जिन्सी प्रवाह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B5D13401-3A01-427D-B5C6-CA629C39D8F3}"/>
              </a:ext>
            </a:extLst>
          </p:cNvPr>
          <p:cNvCxnSpPr>
            <a:cxnSpLocks/>
          </p:cNvCxnSpPr>
          <p:nvPr/>
        </p:nvCxnSpPr>
        <p:spPr>
          <a:xfrm>
            <a:off x="4210050" y="4465421"/>
            <a:ext cx="0" cy="453743"/>
          </a:xfrm>
          <a:prstGeom prst="straightConnector1">
            <a:avLst/>
          </a:prstGeom>
          <a:noFill/>
          <a:ln w="28575" cap="flat">
            <a:solidFill>
              <a:schemeClr val="accent2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A239FA86-841B-4226-B847-3A8577C0FE79}"/>
              </a:ext>
            </a:extLst>
          </p:cNvPr>
          <p:cNvCxnSpPr>
            <a:cxnSpLocks/>
          </p:cNvCxnSpPr>
          <p:nvPr/>
        </p:nvCxnSpPr>
        <p:spPr>
          <a:xfrm>
            <a:off x="6305550" y="4465421"/>
            <a:ext cx="0" cy="453743"/>
          </a:xfrm>
          <a:prstGeom prst="straightConnector1">
            <a:avLst/>
          </a:prstGeom>
          <a:noFill/>
          <a:ln w="28575" cap="flat">
            <a:solidFill>
              <a:schemeClr val="accent2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D6491877-1EE5-4DCF-98F2-9A3E27698898}"/>
              </a:ext>
            </a:extLst>
          </p:cNvPr>
          <p:cNvCxnSpPr/>
          <p:nvPr/>
        </p:nvCxnSpPr>
        <p:spPr>
          <a:xfrm>
            <a:off x="8343900" y="2970168"/>
            <a:ext cx="0" cy="989312"/>
          </a:xfrm>
          <a:prstGeom prst="straightConnector1">
            <a:avLst/>
          </a:prstGeom>
          <a:noFill/>
          <a:ln w="28575" cap="flat">
            <a:solidFill>
              <a:schemeClr val="accent5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71734ED-362C-427E-BD1D-815DB55FECEA}"/>
              </a:ext>
            </a:extLst>
          </p:cNvPr>
          <p:cNvSpPr txBox="1"/>
          <p:nvPr/>
        </p:nvSpPr>
        <p:spPr>
          <a:xfrm>
            <a:off x="7645396" y="5067447"/>
            <a:ext cx="2241558" cy="1285821"/>
          </a:xfrm>
          <a:prstGeom prst="rect">
            <a:avLst/>
          </a:prstGeom>
          <a:noFill/>
          <a:ln w="3175" cap="flat">
            <a:solidFill>
              <a:schemeClr val="accent2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श्रमिक </a:t>
            </a:r>
            <a:r>
              <a:rPr lang="ne-NP" sz="2000" dirty="0"/>
              <a:t>बिमा</a:t>
            </a:r>
            <a:r>
              <a:rPr lang="en-US" sz="2000" dirty="0"/>
              <a:t>, </a:t>
            </a:r>
            <a:r>
              <a:rPr lang="ne-NP" sz="2000" dirty="0"/>
              <a:t>जीवनबीमा</a:t>
            </a:r>
            <a:r>
              <a:rPr lang="en-US" sz="2000" dirty="0"/>
              <a:t>, </a:t>
            </a:r>
            <a:r>
              <a:rPr lang="ne-NP" sz="2000" dirty="0"/>
              <a:t>दुर्घटना बीमा</a:t>
            </a:r>
            <a:r>
              <a:rPr lang="en-US" sz="2000" dirty="0"/>
              <a:t>, </a:t>
            </a:r>
            <a:r>
              <a:rPr lang="ne-NP" sz="2000" dirty="0"/>
              <a:t>पेन्सन तथा विशेष वर्ग बीमा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556FEC40-9A9D-4082-B7FB-09E2A7E6F229}"/>
              </a:ext>
            </a:extLst>
          </p:cNvPr>
          <p:cNvCxnSpPr/>
          <p:nvPr/>
        </p:nvCxnSpPr>
        <p:spPr>
          <a:xfrm>
            <a:off x="8343900" y="4465421"/>
            <a:ext cx="0" cy="453743"/>
          </a:xfrm>
          <a:prstGeom prst="straightConnector1">
            <a:avLst/>
          </a:prstGeom>
          <a:noFill/>
          <a:ln w="28575" cap="flat">
            <a:solidFill>
              <a:schemeClr val="accent5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DF187537-DA86-45A5-BE5E-6FCF2EF9BAAA}"/>
              </a:ext>
            </a:extLst>
          </p:cNvPr>
          <p:cNvCxnSpPr>
            <a:cxnSpLocks/>
          </p:cNvCxnSpPr>
          <p:nvPr/>
        </p:nvCxnSpPr>
        <p:spPr>
          <a:xfrm>
            <a:off x="10801350" y="2973832"/>
            <a:ext cx="0" cy="1902968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AA6A8DF-6350-4495-8F90-4253BC589533}"/>
              </a:ext>
            </a:extLst>
          </p:cNvPr>
          <p:cNvSpPr txBox="1"/>
          <p:nvPr/>
        </p:nvSpPr>
        <p:spPr>
          <a:xfrm>
            <a:off x="10106021" y="5067447"/>
            <a:ext cx="2670155" cy="2824704"/>
          </a:xfrm>
          <a:prstGeom prst="rect">
            <a:avLst/>
          </a:prstGeom>
          <a:noFill/>
          <a:ln w="3175" cap="flat">
            <a:solidFill>
              <a:schemeClr val="accent2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342900" marR="0" indent="-34290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e-NP" sz="2000" dirty="0"/>
              <a:t>सीप विकास</a:t>
            </a:r>
          </a:p>
          <a:p>
            <a:pPr marL="342900" marR="0" indent="-34290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e-NP" sz="2000" dirty="0"/>
              <a:t>कार्यक्षेत्रमा आधारित तालिम</a:t>
            </a:r>
          </a:p>
          <a:p>
            <a:pPr marL="342900" marR="0" indent="-34290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e-NP" sz="2000" dirty="0"/>
              <a:t>रोजगार सेवा तथा सुविधाहरु</a:t>
            </a:r>
          </a:p>
          <a:p>
            <a:pPr marL="342900" marR="0" indent="-34290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e-NP" sz="2000" dirty="0"/>
              <a:t>नीति तथा नियमको निर्माण</a:t>
            </a:r>
          </a:p>
          <a:p>
            <a:pPr marL="342900" marR="0" indent="-34290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e-NP" sz="2000" dirty="0"/>
              <a:t>न्यूनतम मापदण्ड निर्धारण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C34FB3DD-E8D5-44E7-96C3-C4B48E73A640}"/>
              </a:ext>
            </a:extLst>
          </p:cNvPr>
          <p:cNvCxnSpPr>
            <a:cxnSpLocks/>
          </p:cNvCxnSpPr>
          <p:nvPr/>
        </p:nvCxnSpPr>
        <p:spPr>
          <a:xfrm>
            <a:off x="1619250" y="4465421"/>
            <a:ext cx="0" cy="453743"/>
          </a:xfrm>
          <a:prstGeom prst="straightConnector1">
            <a:avLst/>
          </a:prstGeom>
          <a:noFill/>
          <a:ln w="28575" cap="flat">
            <a:solidFill>
              <a:schemeClr val="accent2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xmlns="" val="209627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1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1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1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1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1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1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1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1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1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1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10"/>
                            </p:stCondLst>
                            <p:childTnLst>
                              <p:par>
                                <p:cTn id="7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1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010"/>
                            </p:stCondLst>
                            <p:childTnLst>
                              <p:par>
                                <p:cTn id="7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1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10"/>
                            </p:stCondLst>
                            <p:childTnLst>
                              <p:par>
                                <p:cTn id="8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9010"/>
                            </p:stCondLst>
                            <p:childTnLst>
                              <p:par>
                                <p:cTn id="9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10"/>
                            </p:stCondLst>
                            <p:childTnLst>
                              <p:par>
                                <p:cTn id="9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10"/>
                            </p:stCondLst>
                            <p:childTnLst>
                              <p:par>
                                <p:cTn id="9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10"/>
                            </p:stCondLst>
                            <p:childTnLst>
                              <p:par>
                                <p:cTn id="10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7010"/>
                            </p:stCondLst>
                            <p:childTnLst>
                              <p:par>
                                <p:cTn id="10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 animBg="1"/>
      <p:bldP spid="29" grpId="0" animBg="1"/>
      <p:bldP spid="31" grpId="0" animBg="1"/>
      <p:bldP spid="9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8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6">
            <a:extLst>
              <a:ext uri="{FF2B5EF4-FFF2-40B4-BE49-F238E27FC236}">
                <a16:creationId xmlns:a16="http://schemas.microsoft.com/office/drawing/2014/main" xmlns="" id="{D6F00B43-1D18-427A-B27D-ECDE4BBEBF34}"/>
              </a:ext>
            </a:extLst>
          </p:cNvPr>
          <p:cNvSpPr/>
          <p:nvPr/>
        </p:nvSpPr>
        <p:spPr>
          <a:xfrm>
            <a:off x="2206" y="174139"/>
            <a:ext cx="13002594" cy="14089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indent="514350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रोजगारीको हकसम्बन्धी ऐन तथा नियमावलीमा समेटिएका मुख्य प्रावधान</a:t>
            </a:r>
            <a:endParaRPr sz="4400" u="sng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  <a:hlinkClick r:id="rId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DEE675-D1B3-421F-83B8-FAFE1A2E74AB}"/>
              </a:ext>
            </a:extLst>
          </p:cNvPr>
          <p:cNvSpPr txBox="1"/>
          <p:nvPr/>
        </p:nvSpPr>
        <p:spPr>
          <a:xfrm>
            <a:off x="1959310" y="5821773"/>
            <a:ext cx="9867394" cy="5779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3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Kalimati" panose="00000400000000000000" pitchFamily="2"/>
                <a:sym typeface="Helvetica Light"/>
              </a:rPr>
              <a:t>१. न्यूनतम</a:t>
            </a:r>
            <a:r>
              <a:rPr kumimoji="0" lang="ne-NP" sz="3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Kalimati" panose="00000400000000000000" pitchFamily="2"/>
                <a:sym typeface="Helvetica Light"/>
              </a:rPr>
              <a:t> </a:t>
            </a:r>
            <a:r>
              <a:rPr kumimoji="0" lang="en-US" sz="3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Kalimati" panose="00000400000000000000" pitchFamily="2"/>
                <a:sym typeface="Helvetica Light"/>
              </a:rPr>
              <a:t>(</a:t>
            </a:r>
            <a:r>
              <a:rPr kumimoji="0" lang="ne-NP" sz="3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Kalimati" panose="00000400000000000000" pitchFamily="2"/>
                <a:sym typeface="Helvetica Light"/>
              </a:rPr>
              <a:t>१०० दिनको</a:t>
            </a:r>
            <a:r>
              <a:rPr kumimoji="0" lang="en-US" sz="3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Kalimati" panose="00000400000000000000" pitchFamily="2"/>
                <a:sym typeface="Helvetica Light"/>
              </a:rPr>
              <a:t>)</a:t>
            </a:r>
            <a:r>
              <a:rPr kumimoji="0" lang="ne-NP" sz="3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Kalimati" panose="00000400000000000000" pitchFamily="2"/>
                <a:sym typeface="Helvetica Light"/>
              </a:rPr>
              <a:t> रोजगारी प्रत्याभूति</a:t>
            </a: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Kalimati" panose="00000400000000000000" pitchFamily="2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441E3F-0D56-45CF-9BD4-6AE426FFCB6F}"/>
              </a:ext>
            </a:extLst>
          </p:cNvPr>
          <p:cNvSpPr txBox="1"/>
          <p:nvPr/>
        </p:nvSpPr>
        <p:spPr>
          <a:xfrm>
            <a:off x="1959310" y="7023121"/>
            <a:ext cx="9867394" cy="5779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3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Kalimati" panose="00000400000000000000" pitchFamily="2"/>
                <a:sym typeface="Helvetica Light"/>
              </a:rPr>
              <a:t>२. रोजगार सहायता पाउने अधिकार</a:t>
            </a: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Kalimati" panose="00000400000000000000" pitchFamily="2"/>
              <a:sym typeface="Helvetic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3E40C2-1F17-4C95-ADEC-3BDD031A2475}"/>
              </a:ext>
            </a:extLst>
          </p:cNvPr>
          <p:cNvSpPr txBox="1"/>
          <p:nvPr/>
        </p:nvSpPr>
        <p:spPr>
          <a:xfrm>
            <a:off x="1959310" y="8293143"/>
            <a:ext cx="9867394" cy="5779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3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Kalimati" panose="00000400000000000000" pitchFamily="2"/>
                <a:sym typeface="Helvetica Light"/>
              </a:rPr>
              <a:t>३.  निर्वाह भत्ता प्राप्त गर्ने अधिकार</a:t>
            </a: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Kalimati" panose="00000400000000000000" pitchFamily="2"/>
              <a:sym typeface="Helvetica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A10737-8311-4DB3-9B7B-233A1BD1FE7B}"/>
              </a:ext>
            </a:extLst>
          </p:cNvPr>
          <p:cNvSpPr txBox="1"/>
          <p:nvPr/>
        </p:nvSpPr>
        <p:spPr>
          <a:xfrm>
            <a:off x="548803" y="2363201"/>
            <a:ext cx="2937347" cy="15320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Kalimati" panose="00000400000000000000" pitchFamily="2"/>
                <a:sym typeface="Helvetica Light"/>
              </a:rPr>
              <a:t>१८-५९ वर्ष उमेर समूहको नेपाली नागरिक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508A2C-F949-4F48-B150-0AE5AC268A74}"/>
              </a:ext>
            </a:extLst>
          </p:cNvPr>
          <p:cNvSpPr txBox="1"/>
          <p:nvPr/>
        </p:nvSpPr>
        <p:spPr>
          <a:xfrm>
            <a:off x="4267200" y="2348972"/>
            <a:ext cx="4057649" cy="15320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Kalimati" panose="00000400000000000000" pitchFamily="2"/>
                <a:sym typeface="Helvetica Light"/>
              </a:rPr>
              <a:t>एक सय दिनको रोजगारी वा स्वरोजगारीमा संलग्न नभएको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3689D5E9-D657-4CB8-B05D-C4681022493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486150" y="3129223"/>
            <a:ext cx="781050" cy="0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A5803665-24EE-42E7-ABBD-37D8408F0849}"/>
              </a:ext>
            </a:extLst>
          </p:cNvPr>
          <p:cNvSpPr/>
          <p:nvPr/>
        </p:nvSpPr>
        <p:spPr>
          <a:xfrm rot="5400000">
            <a:off x="6026150" y="4812035"/>
            <a:ext cx="952500" cy="781214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8BBC609-F00E-496C-899F-6F977983C4BF}"/>
              </a:ext>
            </a:extLst>
          </p:cNvPr>
          <p:cNvSpPr txBox="1"/>
          <p:nvPr/>
        </p:nvSpPr>
        <p:spPr>
          <a:xfrm>
            <a:off x="9197387" y="2363201"/>
            <a:ext cx="3296238" cy="15320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Kalimati" panose="00000400000000000000" pitchFamily="2"/>
                <a:sym typeface="Helvetica Light"/>
              </a:rPr>
              <a:t>तोकिएको आम्दानी नभएको 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Kalimati" panose="00000400000000000000" pitchFamily="2"/>
                <a:sym typeface="Helvetica Light"/>
              </a:rPr>
              <a:t>(</a:t>
            </a:r>
            <a:r>
              <a:rPr kumimoji="0" lang="ne-NP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Kalimati" panose="00000400000000000000" pitchFamily="2"/>
                <a:sym typeface="Helvetica Light"/>
              </a:rPr>
              <a:t>१०० दिन बराबरको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Kalimati" panose="00000400000000000000" pitchFamily="2"/>
                <a:sym typeface="Helvetica Light"/>
              </a:rPr>
              <a:t>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FF3A9487-9946-4D15-950F-0389086AB426}"/>
              </a:ext>
            </a:extLst>
          </p:cNvPr>
          <p:cNvCxnSpPr>
            <a:cxnSpLocks/>
          </p:cNvCxnSpPr>
          <p:nvPr/>
        </p:nvCxnSpPr>
        <p:spPr>
          <a:xfrm>
            <a:off x="8324849" y="3057843"/>
            <a:ext cx="781050" cy="0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FDB63CF5-1D43-498D-8538-2509832C4860}"/>
              </a:ext>
            </a:extLst>
          </p:cNvPr>
          <p:cNvSpPr/>
          <p:nvPr/>
        </p:nvSpPr>
        <p:spPr>
          <a:xfrm>
            <a:off x="951994" y="4148404"/>
            <a:ext cx="11296650" cy="435107"/>
          </a:xfrm>
          <a:prstGeom prst="round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e-NP" sz="2200" dirty="0">
                <a:solidFill>
                  <a:srgbClr val="FFFFFF"/>
                </a:solidFill>
              </a:rPr>
              <a:t>तोकिएको समयमा निवेदन दिइ स्थानीय पालिकाले प्रमाणित गरेका बेरोजगार व्यक्ति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C394DE1-688E-4337-8F69-C81FE86EECA4}"/>
              </a:ext>
            </a:extLst>
          </p:cNvPr>
          <p:cNvSpPr txBox="1"/>
          <p:nvPr/>
        </p:nvSpPr>
        <p:spPr>
          <a:xfrm>
            <a:off x="2206" y="9201893"/>
            <a:ext cx="13002594" cy="42404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2400" dirty="0"/>
              <a:t>नोट</a:t>
            </a:r>
            <a:r>
              <a:rPr lang="en-US" sz="2400" dirty="0"/>
              <a:t>:  </a:t>
            </a:r>
            <a:r>
              <a:rPr lang="ne-NP" sz="2400" dirty="0"/>
              <a:t>बेरोजगार व्यक्ति सवैले आवेदन दिन सक्ने । निर्वाह भत्ताको गणनामा मात्रै परिवारको विषय लागू हुने । 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51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1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1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1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1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1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1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1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1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1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  <p:bldP spid="8" grpId="0" animBg="1"/>
      <p:bldP spid="9" grpId="0" animBg="1"/>
      <p:bldP spid="16" grpId="0" animBg="1"/>
      <p:bldP spid="18" grpId="0" animBg="1"/>
      <p:bldP spid="22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6">
            <a:extLst>
              <a:ext uri="{FF2B5EF4-FFF2-40B4-BE49-F238E27FC236}">
                <a16:creationId xmlns:a16="http://schemas.microsoft.com/office/drawing/2014/main" xmlns="" id="{5C130954-7949-4EB5-B626-04D063C35CA9}"/>
              </a:ext>
            </a:extLst>
          </p:cNvPr>
          <p:cNvSpPr/>
          <p:nvPr/>
        </p:nvSpPr>
        <p:spPr>
          <a:xfrm>
            <a:off x="2206" y="174139"/>
            <a:ext cx="13002594" cy="14089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indent="514350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रोजगारीको हकसम्बन्धी ऐन तथा नियमावलीमा समेटिएका मुख्य प्रावधान</a:t>
            </a:r>
            <a:endParaRPr sz="4400" u="sng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  <a:hlinkClick r:id="rId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BD6EBE-AD24-401B-B2CF-699F03C3ABCE}"/>
              </a:ext>
            </a:extLst>
          </p:cNvPr>
          <p:cNvSpPr txBox="1"/>
          <p:nvPr/>
        </p:nvSpPr>
        <p:spPr>
          <a:xfrm>
            <a:off x="247650" y="2346894"/>
            <a:ext cx="2781300" cy="1101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3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रोजगार कार्यक्रम </a:t>
            </a: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B74052-86E8-4F86-926E-70A79A9CD605}"/>
              </a:ext>
            </a:extLst>
          </p:cNvPr>
          <p:cNvSpPr txBox="1"/>
          <p:nvPr/>
        </p:nvSpPr>
        <p:spPr>
          <a:xfrm>
            <a:off x="3714750" y="2346893"/>
            <a:ext cx="9042400" cy="1101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e-NP" dirty="0"/>
              <a:t>ऐन अनुसार तीनै तहका सरकारले न्यूनतम रोजगारी प्रदान गर्न रोजगार कार्यक्रम सञ्चालन गर्ने । </a:t>
            </a: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F29A3F-0689-4AC1-BA11-CD88C5B4B9CA}"/>
              </a:ext>
            </a:extLst>
          </p:cNvPr>
          <p:cNvSpPr txBox="1"/>
          <p:nvPr/>
        </p:nvSpPr>
        <p:spPr>
          <a:xfrm>
            <a:off x="400050" y="4455116"/>
            <a:ext cx="2781300" cy="11011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3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रोजगार सेवा केन्द्र</a:t>
            </a: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FEFD65-E038-423B-8FA1-60C8C99EAB87}"/>
              </a:ext>
            </a:extLst>
          </p:cNvPr>
          <p:cNvSpPr txBox="1"/>
          <p:nvPr/>
        </p:nvSpPr>
        <p:spPr>
          <a:xfrm>
            <a:off x="3714750" y="4485752"/>
            <a:ext cx="9042400" cy="5779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e-NP" dirty="0"/>
              <a:t>स्थानीय तह मातहत एक रोजगार सेवा केन्द्र रहने । </a:t>
            </a: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6478714-F4D1-4B1C-9F93-68CB698B8371}"/>
              </a:ext>
            </a:extLst>
          </p:cNvPr>
          <p:cNvSpPr txBox="1"/>
          <p:nvPr/>
        </p:nvSpPr>
        <p:spPr>
          <a:xfrm>
            <a:off x="400050" y="6828771"/>
            <a:ext cx="2781300" cy="577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3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तथ्याङ्क सङ्कलन</a:t>
            </a: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E3BF49-F869-435E-9C39-58B163E2598C}"/>
              </a:ext>
            </a:extLst>
          </p:cNvPr>
          <p:cNvSpPr txBox="1"/>
          <p:nvPr/>
        </p:nvSpPr>
        <p:spPr>
          <a:xfrm>
            <a:off x="3714750" y="6802160"/>
            <a:ext cx="9042400" cy="1624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e-NP" dirty="0"/>
              <a:t>रोजगार सेवा केन्द्रले बेरोजगार व्यक्ति</a:t>
            </a:r>
            <a:r>
              <a:rPr lang="en-US" dirty="0"/>
              <a:t>, </a:t>
            </a:r>
            <a:r>
              <a:rPr lang="ne-NP" dirty="0"/>
              <a:t>रोजगारीको अवस्था तथा रोजगादाताको सूचना सङ्कलन गर्ने र प्रतिवेदन प्रदेश तथा संघलाई पठाउने ।</a:t>
            </a: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81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1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1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6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6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1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6">
            <a:extLst>
              <a:ext uri="{FF2B5EF4-FFF2-40B4-BE49-F238E27FC236}">
                <a16:creationId xmlns:a16="http://schemas.microsoft.com/office/drawing/2014/main" xmlns="" id="{2E4F682E-041E-4DB9-B101-9562833A6D65}"/>
              </a:ext>
            </a:extLst>
          </p:cNvPr>
          <p:cNvSpPr/>
          <p:nvPr/>
        </p:nvSpPr>
        <p:spPr>
          <a:xfrm>
            <a:off x="2206" y="77224"/>
            <a:ext cx="13002594" cy="208604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indent="514350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रोजगारीको हकसम्बन्धी ऐन तथा नियमावलीमा समेटिएका मुख्य प्रावधान - स्थानीय तहको रोजगार सेवा केन्द्र</a:t>
            </a:r>
            <a:endParaRPr sz="4400" u="sng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  <a:hlinkClick r:id="rId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4D3679-7EE4-42FA-9D59-D95E1F1082DA}"/>
              </a:ext>
            </a:extLst>
          </p:cNvPr>
          <p:cNvSpPr txBox="1"/>
          <p:nvPr/>
        </p:nvSpPr>
        <p:spPr>
          <a:xfrm>
            <a:off x="2206" y="2383413"/>
            <a:ext cx="3314700" cy="91649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Kalimati" panose="00000400000000000000" pitchFamily="2"/>
                <a:sym typeface="Helvetica Light"/>
              </a:rPr>
              <a:t>बेरोजगार व्यक्तिले निवेदन दिने 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949796-FC70-4A5F-B263-8DA5F3AC4440}"/>
              </a:ext>
            </a:extLst>
          </p:cNvPr>
          <p:cNvSpPr txBox="1"/>
          <p:nvPr/>
        </p:nvSpPr>
        <p:spPr>
          <a:xfrm>
            <a:off x="3977481" y="2426617"/>
            <a:ext cx="4664916" cy="916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Kalimati" panose="00000400000000000000" pitchFamily="2"/>
                <a:sym typeface="Helvetica Light"/>
              </a:rPr>
              <a:t>रोजगार सेवा केन्द्रबाट श्रमिक माग गरी काम लगाउने 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903562-25C9-46E8-BA2D-29C97543B06C}"/>
              </a:ext>
            </a:extLst>
          </p:cNvPr>
          <p:cNvSpPr txBox="1"/>
          <p:nvPr/>
        </p:nvSpPr>
        <p:spPr>
          <a:xfrm>
            <a:off x="9811719" y="2426617"/>
            <a:ext cx="2936875" cy="9164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e-NP" sz="2800" dirty="0">
                <a:cs typeface="Kalimati" panose="00000400000000000000" pitchFamily="2"/>
              </a:rPr>
              <a:t>अन्य रोजगार सेवा प्रदान गर्ने 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B93E9FA-54C5-49EA-9FCD-DC8E41E16B34}"/>
              </a:ext>
            </a:extLst>
          </p:cNvPr>
          <p:cNvCxnSpPr>
            <a:cxnSpLocks/>
          </p:cNvCxnSpPr>
          <p:nvPr/>
        </p:nvCxnSpPr>
        <p:spPr>
          <a:xfrm>
            <a:off x="1583356" y="3435440"/>
            <a:ext cx="0" cy="526960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2110B3-D4EB-4742-B977-B8B77B4E0309}"/>
              </a:ext>
            </a:extLst>
          </p:cNvPr>
          <p:cNvSpPr txBox="1"/>
          <p:nvPr/>
        </p:nvSpPr>
        <p:spPr>
          <a:xfrm>
            <a:off x="256205" y="4175813"/>
            <a:ext cx="2305050" cy="793379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Kalimati" panose="00000400000000000000" pitchFamily="2"/>
                <a:sym typeface="Helvetica Light"/>
              </a:rPr>
              <a:t>छानविन तथा सूचिकरण गर्ने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E74DAF9E-9141-4DF4-B9F9-71A13FF8956A}"/>
              </a:ext>
            </a:extLst>
          </p:cNvPr>
          <p:cNvCxnSpPr>
            <a:cxnSpLocks/>
          </p:cNvCxnSpPr>
          <p:nvPr/>
        </p:nvCxnSpPr>
        <p:spPr>
          <a:xfrm>
            <a:off x="1604612" y="5030748"/>
            <a:ext cx="0" cy="571929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AA33E2-E639-4C8D-9E35-3A6D32A0E5A3}"/>
              </a:ext>
            </a:extLst>
          </p:cNvPr>
          <p:cNvSpPr txBox="1"/>
          <p:nvPr/>
        </p:nvSpPr>
        <p:spPr>
          <a:xfrm>
            <a:off x="389555" y="6039561"/>
            <a:ext cx="2305050" cy="1532043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Kalimati" panose="00000400000000000000" pitchFamily="2"/>
                <a:sym typeface="Helvetica Light"/>
              </a:rPr>
              <a:t>रोजगार व्यवस्थापन सूचना प्रणालीमा प्रविष्ट गर्ने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D7DB8D7A-FDB5-46C6-A032-EE7B49039877}"/>
              </a:ext>
            </a:extLst>
          </p:cNvPr>
          <p:cNvSpPr/>
          <p:nvPr/>
        </p:nvSpPr>
        <p:spPr>
          <a:xfrm>
            <a:off x="3123231" y="4248668"/>
            <a:ext cx="812975" cy="992577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6951F90E-B747-4169-988B-B7C5A5AAE60A}"/>
              </a:ext>
            </a:extLst>
          </p:cNvPr>
          <p:cNvCxnSpPr>
            <a:cxnSpLocks/>
          </p:cNvCxnSpPr>
          <p:nvPr/>
        </p:nvCxnSpPr>
        <p:spPr>
          <a:xfrm>
            <a:off x="6231556" y="3587298"/>
            <a:ext cx="0" cy="526960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46671BD-52CF-489A-869B-757814532DF2}"/>
              </a:ext>
            </a:extLst>
          </p:cNvPr>
          <p:cNvSpPr txBox="1"/>
          <p:nvPr/>
        </p:nvSpPr>
        <p:spPr>
          <a:xfrm>
            <a:off x="4157362" y="4251008"/>
            <a:ext cx="4485036" cy="7933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Kalimati" panose="00000400000000000000" pitchFamily="2"/>
                <a:sym typeface="Helvetica Light"/>
              </a:rPr>
              <a:t>प्राथमिकताक्रम अनुसार रोजगारीमा संलग्न गराउने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C17342DD-6C3A-4BFE-A2A7-4FBE6F7240A6}"/>
              </a:ext>
            </a:extLst>
          </p:cNvPr>
          <p:cNvCxnSpPr>
            <a:cxnSpLocks/>
          </p:cNvCxnSpPr>
          <p:nvPr/>
        </p:nvCxnSpPr>
        <p:spPr>
          <a:xfrm>
            <a:off x="6231556" y="5241245"/>
            <a:ext cx="0" cy="526960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534F937-B219-4F89-9824-B808CD189D67}"/>
              </a:ext>
            </a:extLst>
          </p:cNvPr>
          <p:cNvSpPr txBox="1"/>
          <p:nvPr/>
        </p:nvSpPr>
        <p:spPr>
          <a:xfrm>
            <a:off x="4157362" y="6078916"/>
            <a:ext cx="4485036" cy="1532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e-NP" sz="2400" dirty="0">
                <a:cs typeface="Kalimati" panose="00000400000000000000" pitchFamily="2"/>
              </a:rPr>
              <a:t>सबै प्रकारका रोजगारी सिर्जना हुने विकास निर्माणमा परिचालन गर्ने </a:t>
            </a:r>
            <a:r>
              <a:rPr lang="en-US" sz="2400" dirty="0">
                <a:cs typeface="Kalimati" panose="00000400000000000000" pitchFamily="2"/>
              </a:rPr>
              <a:t>(</a:t>
            </a:r>
            <a:r>
              <a:rPr lang="ne-NP" sz="2400" dirty="0">
                <a:cs typeface="Kalimati" panose="00000400000000000000" pitchFamily="2"/>
              </a:rPr>
              <a:t>निजी क्षेत्रको हकमा अनिवार्य नरहेको</a:t>
            </a:r>
            <a:r>
              <a:rPr lang="en-US" sz="2400" dirty="0">
                <a:cs typeface="Kalimati" panose="00000400000000000000" pitchFamily="2"/>
              </a:rPr>
              <a:t>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DF0891BB-168D-4D91-8702-0EB8B48A7351}"/>
              </a:ext>
            </a:extLst>
          </p:cNvPr>
          <p:cNvSpPr/>
          <p:nvPr/>
        </p:nvSpPr>
        <p:spPr>
          <a:xfrm>
            <a:off x="8843303" y="4248151"/>
            <a:ext cx="812975" cy="992577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6C8EE1C-E785-41D1-B106-B2FC179FC24D}"/>
              </a:ext>
            </a:extLst>
          </p:cNvPr>
          <p:cNvSpPr txBox="1"/>
          <p:nvPr/>
        </p:nvSpPr>
        <p:spPr>
          <a:xfrm>
            <a:off x="9755459" y="3905250"/>
            <a:ext cx="2936875" cy="41173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e-NP" sz="2400" dirty="0">
                <a:cs typeface="Kalimati" panose="00000400000000000000" pitchFamily="2"/>
              </a:rPr>
              <a:t>रोजगार सूचना तथा परामर्श</a:t>
            </a:r>
            <a:r>
              <a:rPr lang="en-US" sz="2400" dirty="0">
                <a:cs typeface="Kalimati" panose="00000400000000000000" pitchFamily="2"/>
              </a:rPr>
              <a:t>, </a:t>
            </a:r>
            <a:r>
              <a:rPr lang="ne-NP" sz="2400" dirty="0">
                <a:cs typeface="Kalimati" panose="00000400000000000000" pitchFamily="2"/>
              </a:rPr>
              <a:t>वैदेशिक रोजगारीबारे परामर्श</a:t>
            </a:r>
            <a:r>
              <a:rPr lang="en-US" sz="2400" dirty="0">
                <a:cs typeface="Kalimati" panose="00000400000000000000" pitchFamily="2"/>
              </a:rPr>
              <a:t>, </a:t>
            </a:r>
            <a:r>
              <a:rPr lang="ne-NP" sz="2400" dirty="0">
                <a:cs typeface="Kalimati" panose="00000400000000000000" pitchFamily="2"/>
              </a:rPr>
              <a:t>निजक्ष तथा गैर सरकारी क्षेत्रमा रोजगारीका सम्भावनाको सूचना सङ्कलन</a:t>
            </a:r>
            <a:r>
              <a:rPr lang="en-US" sz="2400" dirty="0">
                <a:cs typeface="Kalimati" panose="00000400000000000000" pitchFamily="2"/>
              </a:rPr>
              <a:t>, </a:t>
            </a:r>
            <a:r>
              <a:rPr lang="ne-NP" sz="2400" dirty="0">
                <a:cs typeface="Kalimati" panose="00000400000000000000" pitchFamily="2"/>
              </a:rPr>
              <a:t>तालिमको आवश्यकताको पहिचान र तालिम कार्यक्रमको समन्वय र निर्वाह भत्ता वितरण आदि ।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Kalimati" panose="00000400000000000000" pitchFamily="2"/>
              <a:sym typeface="Helvetica Light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D63F179-B76E-491F-8D41-02FE592F69F1}"/>
              </a:ext>
            </a:extLst>
          </p:cNvPr>
          <p:cNvCxnSpPr>
            <a:cxnSpLocks/>
          </p:cNvCxnSpPr>
          <p:nvPr/>
        </p:nvCxnSpPr>
        <p:spPr>
          <a:xfrm>
            <a:off x="11254143" y="3378290"/>
            <a:ext cx="0" cy="526960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4DCF6AC-CF3B-4661-B92A-EA908A0DE493}"/>
              </a:ext>
            </a:extLst>
          </p:cNvPr>
          <p:cNvSpPr txBox="1"/>
          <p:nvPr/>
        </p:nvSpPr>
        <p:spPr>
          <a:xfrm>
            <a:off x="231907" y="8328999"/>
            <a:ext cx="2620345" cy="13473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रोजगार व्यवस्थापन सूचना प्रणाली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CD442D3-3BC9-464E-82C4-E65824C39568}"/>
              </a:ext>
            </a:extLst>
          </p:cNvPr>
          <p:cNvSpPr txBox="1"/>
          <p:nvPr/>
        </p:nvSpPr>
        <p:spPr>
          <a:xfrm>
            <a:off x="3316906" y="8275672"/>
            <a:ext cx="3513489" cy="13473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e-NP" sz="2800" dirty="0"/>
              <a:t>व्यावसायिक तथा सीप विकास तालिम र सहुलियतपूर्ण कर्जा 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F7AB1D3-32C4-48A6-9F95-9D3D9669F43C}"/>
              </a:ext>
            </a:extLst>
          </p:cNvPr>
          <p:cNvSpPr txBox="1"/>
          <p:nvPr/>
        </p:nvSpPr>
        <p:spPr>
          <a:xfrm>
            <a:off x="7277101" y="8266352"/>
            <a:ext cx="2228850" cy="1344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e-NP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निर्वाह भत्ता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82C1579-C0A7-41B1-9C35-2E533EDE3910}"/>
              </a:ext>
            </a:extLst>
          </p:cNvPr>
          <p:cNvSpPr txBox="1"/>
          <p:nvPr/>
        </p:nvSpPr>
        <p:spPr>
          <a:xfrm>
            <a:off x="9952656" y="8248497"/>
            <a:ext cx="2486993" cy="13473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e-NP" sz="2800" dirty="0"/>
              <a:t>निजी क्षेत्रसंग सहकार्य र साझेदारी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02AACDE0-C383-4B08-A254-F62722809B85}"/>
              </a:ext>
            </a:extLst>
          </p:cNvPr>
          <p:cNvCxnSpPr/>
          <p:nvPr/>
        </p:nvCxnSpPr>
        <p:spPr>
          <a:xfrm>
            <a:off x="0" y="8175016"/>
            <a:ext cx="130048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xmlns="" val="6919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1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1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1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6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6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6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6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6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6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76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76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76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76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76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76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76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76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  <p:bldP spid="10" grpId="0" animBg="1"/>
      <p:bldP spid="12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8152</TotalTime>
  <Words>1444</Words>
  <Application>Microsoft Office PowerPoint</Application>
  <PresentationFormat>Custom</PresentationFormat>
  <Paragraphs>218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White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ybasnet;youb raj basnet;moless;mahesh;dahal</dc:creator>
  <cp:keywords>pmep;social security;social protection;prime minister;Nepal</cp:keywords>
  <cp:lastModifiedBy>Windows User</cp:lastModifiedBy>
  <cp:revision>591</cp:revision>
  <cp:lastPrinted>2019-01-09T05:55:53Z</cp:lastPrinted>
  <dcterms:modified xsi:type="dcterms:W3CDTF">2020-11-25T04:45:45Z</dcterms:modified>
</cp:coreProperties>
</file>