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58" r:id="rId4"/>
    <p:sldId id="268" r:id="rId5"/>
    <p:sldId id="259" r:id="rId6"/>
    <p:sldId id="263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22119D-9462-4946-B666-56F0FEAFE8E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47C7FC8-710B-49DA-876A-F2D185ED3EC9}">
      <dgm:prSet/>
      <dgm:spPr/>
      <dgm:t>
        <a:bodyPr/>
        <a:lstStyle/>
        <a:p>
          <a:r>
            <a:rPr lang="ne-NP" dirty="0">
              <a:cs typeface="Kalimati" panose="00000400000000000000" pitchFamily="2"/>
            </a:rPr>
            <a:t>आ.व. </a:t>
          </a:r>
          <a:r>
            <a:rPr lang="ne-NP" dirty="0" smtClean="0">
              <a:cs typeface="Kalimati" panose="00000400000000000000" pitchFamily="2"/>
            </a:rPr>
            <a:t>२०७८/0७९ </a:t>
          </a:r>
          <a:r>
            <a:rPr lang="ne-NP" dirty="0">
              <a:cs typeface="Kalimati" panose="00000400000000000000" pitchFamily="2"/>
            </a:rPr>
            <a:t>को प्रगति समीक्षा</a:t>
          </a:r>
          <a:endParaRPr lang="en-US" dirty="0">
            <a:cs typeface="Kalimati" panose="00000400000000000000" pitchFamily="2"/>
          </a:endParaRPr>
        </a:p>
      </dgm:t>
    </dgm:pt>
    <dgm:pt modelId="{B8D2E787-03A4-447F-9C50-5893EF1E4CF9}" type="parTrans" cxnId="{95042B12-C0EE-400E-8C1F-9F2D89F1528D}">
      <dgm:prSet/>
      <dgm:spPr/>
      <dgm:t>
        <a:bodyPr/>
        <a:lstStyle/>
        <a:p>
          <a:endParaRPr lang="en-US"/>
        </a:p>
      </dgm:t>
    </dgm:pt>
    <dgm:pt modelId="{E9CB8AFA-CE6A-45F0-A508-6C6CE3B88969}" type="sibTrans" cxnId="{95042B12-C0EE-400E-8C1F-9F2D89F1528D}">
      <dgm:prSet/>
      <dgm:spPr/>
      <dgm:t>
        <a:bodyPr/>
        <a:lstStyle/>
        <a:p>
          <a:endParaRPr lang="en-US"/>
        </a:p>
      </dgm:t>
    </dgm:pt>
    <dgm:pt modelId="{06FEC4BA-C6B4-4CE1-80AF-612355EC7BBC}" type="pres">
      <dgm:prSet presAssocID="{EA22119D-9462-4946-B666-56F0FEAFE8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E7D81AE-01B3-402D-BB50-DFB0E0616D5C}" type="pres">
      <dgm:prSet presAssocID="{947C7FC8-710B-49DA-876A-F2D185ED3EC9}" presName="parentText" presStyleLbl="node1" presStyleIdx="0" presStyleCnt="1" custLinFactNeighborX="-910" custLinFactNeighborY="1043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45AAA0-7292-4154-A20C-8A498B2B4568}" type="presOf" srcId="{EA22119D-9462-4946-B666-56F0FEAFE8EC}" destId="{06FEC4BA-C6B4-4CE1-80AF-612355EC7BBC}" srcOrd="0" destOrd="0" presId="urn:microsoft.com/office/officeart/2005/8/layout/vList2"/>
    <dgm:cxn modelId="{95042B12-C0EE-400E-8C1F-9F2D89F1528D}" srcId="{EA22119D-9462-4946-B666-56F0FEAFE8EC}" destId="{947C7FC8-710B-49DA-876A-F2D185ED3EC9}" srcOrd="0" destOrd="0" parTransId="{B8D2E787-03A4-447F-9C50-5893EF1E4CF9}" sibTransId="{E9CB8AFA-CE6A-45F0-A508-6C6CE3B88969}"/>
    <dgm:cxn modelId="{C9F900EE-49D8-48D5-A57A-FD3A4AE436A1}" type="presOf" srcId="{947C7FC8-710B-49DA-876A-F2D185ED3EC9}" destId="{DE7D81AE-01B3-402D-BB50-DFB0E0616D5C}" srcOrd="0" destOrd="0" presId="urn:microsoft.com/office/officeart/2005/8/layout/vList2"/>
    <dgm:cxn modelId="{CFB0B32B-E476-4C30-A862-C8524195582B}" type="presParOf" srcId="{06FEC4BA-C6B4-4CE1-80AF-612355EC7BBC}" destId="{DE7D81AE-01B3-402D-BB50-DFB0E0616D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D81AE-01B3-402D-BB50-DFB0E0616D5C}">
      <dsp:nvSpPr>
        <dsp:cNvPr id="0" name=""/>
        <dsp:cNvSpPr/>
      </dsp:nvSpPr>
      <dsp:spPr>
        <a:xfrm>
          <a:off x="0" y="31867"/>
          <a:ext cx="6253721" cy="40622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e-NP" sz="5600" kern="1200" dirty="0">
              <a:cs typeface="Kalimati" panose="00000400000000000000" pitchFamily="2"/>
            </a:rPr>
            <a:t>आ.व. </a:t>
          </a:r>
          <a:r>
            <a:rPr lang="ne-NP" sz="5600" kern="1200" dirty="0" smtClean="0">
              <a:cs typeface="Kalimati" panose="00000400000000000000" pitchFamily="2"/>
            </a:rPr>
            <a:t>२०७८/0७९ </a:t>
          </a:r>
          <a:r>
            <a:rPr lang="ne-NP" sz="5600" kern="1200" dirty="0">
              <a:cs typeface="Kalimati" panose="00000400000000000000" pitchFamily="2"/>
            </a:rPr>
            <a:t>को प्रगति समीक्षा</a:t>
          </a:r>
          <a:endParaRPr lang="en-US" sz="5600" kern="1200" dirty="0">
            <a:cs typeface="Kalimati" panose="00000400000000000000" pitchFamily="2"/>
          </a:endParaRPr>
        </a:p>
      </dsp:txBody>
      <dsp:txXfrm>
        <a:off x="198302" y="230169"/>
        <a:ext cx="5857117" cy="36656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E8C51-2F6D-4ED8-ABBF-1D697380E181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7320D-564A-4D9F-843D-076849F02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0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05A71-A613-4455-82D1-C0F72741C42F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14F60-0362-4F09-A091-8D853FAFA7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72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चालु आर्थिक वर्ष २०७८/०७९ को फागुन मसान्त सम्मको प्रगति विवरण उल्लेख गरी जिल्लागत प्रस्तुतिको खाका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14F60-0362-4F09-A091-8D853FAFA7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45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SuTRA</a:t>
            </a:r>
            <a:r>
              <a:rPr lang="en-US" dirty="0"/>
              <a:t> </a:t>
            </a:r>
            <a:r>
              <a:rPr lang="ne-NP" dirty="0"/>
              <a:t>को विवरण बमोजिम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14F60-0362-4F09-A091-8D853FAFA7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727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EMIS </a:t>
            </a:r>
            <a:r>
              <a:rPr lang="ne-NP" dirty="0"/>
              <a:t>को विवरण बमोजिम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14F60-0362-4F09-A091-8D853FAFA7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64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EMIS </a:t>
            </a:r>
            <a:r>
              <a:rPr lang="ne-NP" dirty="0"/>
              <a:t>को विवरण बमोजिम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14F60-0362-4F09-A091-8D853FAFA7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359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e-NP" dirty="0"/>
              <a:t>मन्त्रालयले तोकेको बेरोजगार व्यक्तिलाई रोजगारीमा संलग्न गराउने सम्बन्धमा भएको पत्राचार बमोजिमको लक्ष्य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314F60-0362-4F09-A091-8D853FAFA7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45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1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5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7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0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6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4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2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7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54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6056A-DFAE-4495-B9A2-8594E45C101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2D149-74EF-49BF-9EDA-38967CF1F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A3EFF7B1-6CB7-47D1-AD37-B870CA2B215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FA2962B-21B6-4689-A95D-A8FF6ADE47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A745280D-ED36-41FE-8EB1-CE597C99CF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3D26CEB3-5AE4-4088-AD63-396DB50F28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4AA9279A-AD34-474C-834E-6BF658144A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B3589559-7D9A-4ECD-90BB-A5565E2DAE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701B1A71-DCEA-4EB2-8133-98A2CD6F09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80E95A5C-1E97-41C3-9DEC-245FF6DEBF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="" xmlns:a16="http://schemas.microsoft.com/office/drawing/2014/main" id="{8D3C3374-C720-4FCD-B6CD-AEF1D1A619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Kalimati" panose="00000400000000000000" pitchFamily="2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="" xmlns:a16="http://schemas.microsoft.com/office/drawing/2014/main" id="{7639E2EF-4D23-4EA3-B29E-D6362FF722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Kalimati" panose="00000400000000000000" pitchFamily="2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="" xmlns:a16="http://schemas.microsoft.com/office/drawing/2014/main" id="{730820A4-6CEA-4BF7-8DE4-F5B2D2EB23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Kalimati" panose="00000400000000000000" pitchFamily="2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="" xmlns:a16="http://schemas.microsoft.com/office/drawing/2014/main" id="{F320E002-8AED-4D4F-A104-0585FFFB9A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Kalimati" panose="00000400000000000000" pitchFamily="2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="" xmlns:a16="http://schemas.microsoft.com/office/drawing/2014/main" id="{6A0BF3F3-3A09-42CE-9483-114BD01DD9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Kalimati" panose="00000400000000000000" pitchFamily="2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B233BD5C-DFC7-4EB7-B348-7C9B5B8D0A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Kalimati" panose="00000400000000000000" pitchFamily="2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A00D2CE1-35C1-46E6-BD59-CEE668BD90F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A58DCE86-9AE1-46D1-96D6-04B8B3EDF6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89B74739-D423-4F25-A976-0A6CD86D17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6018E700-FF08-42AA-9237-24E7A74AD3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46B3488A-8A55-403E-B9C9-75AFA0CF53E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15089B9D-BA8D-4A64-B95F-33940D9D68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E18403B7-F2C7-4C07-8522-21C3191090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23B58CC6-A99E-43AF-A467-256F19287F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FE97852-3A18-4317-B17E-8C45174F96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F9D0BC6E-6D0B-4589-B1BF-372BAA3839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530B892E-E062-4B0A-B79E-E55D36EC9AE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8D1A4DF9-C28A-4C0A-B273-702F0C4880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936" y="495992"/>
            <a:ext cx="4195140" cy="5638831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800" kern="1200" dirty="0" err="1" smtClean="0">
                <a:solidFill>
                  <a:schemeClr val="tx1"/>
                </a:solidFill>
                <a:cs typeface="Kalimati" panose="00000400000000000000" pitchFamily="2"/>
              </a:rPr>
              <a:t>प्रस्तुती</a:t>
            </a:r>
            <a:r>
              <a:rPr lang="ne-NP" sz="4800" kern="1200" dirty="0" smtClean="0">
                <a:solidFill>
                  <a:schemeClr val="tx1"/>
                </a:solidFill>
                <a:cs typeface="Kalimati" panose="00000400000000000000" pitchFamily="2"/>
              </a:rPr>
              <a:t>को ढाँचा</a:t>
            </a:r>
            <a:r>
              <a:rPr lang="ne-NP" sz="4800" kern="1200" dirty="0">
                <a:solidFill>
                  <a:schemeClr val="tx1"/>
                </a:solidFill>
                <a:cs typeface="Kalimati" panose="00000400000000000000" pitchFamily="2"/>
              </a:rPr>
              <a:t/>
            </a:r>
            <a:br>
              <a:rPr lang="ne-NP" sz="4800" kern="1200" dirty="0">
                <a:solidFill>
                  <a:schemeClr val="tx1"/>
                </a:solidFill>
                <a:cs typeface="Kalimati" panose="00000400000000000000" pitchFamily="2"/>
              </a:rPr>
            </a:br>
            <a:r>
              <a:rPr lang="ne-NP" sz="4800" kern="1200" dirty="0">
                <a:solidFill>
                  <a:schemeClr val="tx1"/>
                </a:solidFill>
                <a:cs typeface="Kalimati" panose="00000400000000000000" pitchFamily="2"/>
              </a:rPr>
              <a:t/>
            </a:r>
            <a:br>
              <a:rPr lang="ne-NP" sz="4800" kern="1200" dirty="0">
                <a:solidFill>
                  <a:schemeClr val="tx1"/>
                </a:solidFill>
                <a:cs typeface="Kalimati" panose="00000400000000000000" pitchFamily="2"/>
              </a:rPr>
            </a:br>
            <a:r>
              <a:rPr lang="ne-NP" sz="4800" kern="1200" dirty="0">
                <a:solidFill>
                  <a:schemeClr val="tx1"/>
                </a:solidFill>
                <a:cs typeface="Kalimati" panose="00000400000000000000" pitchFamily="2"/>
              </a:rPr>
              <a:t>…………….</a:t>
            </a:r>
            <a:r>
              <a:rPr lang="en-US" sz="4800" kern="1200" dirty="0">
                <a:solidFill>
                  <a:schemeClr val="tx1"/>
                </a:solidFill>
                <a:cs typeface="Kalimati" panose="00000400000000000000" pitchFamily="2"/>
              </a:rPr>
              <a:t> </a:t>
            </a:r>
            <a:r>
              <a:rPr lang="ne-NP" sz="4800" kern="1200" dirty="0">
                <a:solidFill>
                  <a:schemeClr val="tx1"/>
                </a:solidFill>
                <a:cs typeface="Kalimati" panose="00000400000000000000" pitchFamily="2"/>
              </a:rPr>
              <a:t>जिल्ला</a:t>
            </a:r>
            <a:endParaRPr lang="en-US" sz="4800" kern="1200" dirty="0">
              <a:solidFill>
                <a:schemeClr val="tx1"/>
              </a:solidFill>
              <a:cs typeface="Kalimati" panose="00000400000000000000" pitchFamily="2"/>
            </a:endParaRPr>
          </a:p>
        </p:txBody>
      </p:sp>
      <p:graphicFrame>
        <p:nvGraphicFramePr>
          <p:cNvPr id="5" name="Title 1">
            <a:extLst>
              <a:ext uri="{FF2B5EF4-FFF2-40B4-BE49-F238E27FC236}">
                <a16:creationId xmlns="" xmlns:a16="http://schemas.microsoft.com/office/drawing/2014/main" id="{4C74C286-1284-47CA-B355-6833DE041C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453715"/>
              </p:ext>
            </p:extLst>
          </p:nvPr>
        </p:nvGraphicFramePr>
        <p:xfrm>
          <a:off x="4879783" y="2895017"/>
          <a:ext cx="6253722" cy="4094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 descr="Logo&#10;&#10;Description automatically generated">
            <a:extLst>
              <a:ext uri="{FF2B5EF4-FFF2-40B4-BE49-F238E27FC236}">
                <a16:creationId xmlns="" xmlns:a16="http://schemas.microsoft.com/office/drawing/2014/main" id="{C344D3BE-56EE-41D2-8621-1A87B9E2449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790" y="78659"/>
            <a:ext cx="2691389" cy="281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810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="" xmlns:a16="http://schemas.microsoft.com/office/drawing/2014/main" id="{AC7B581D-D84A-4CE3-9DD7-3DE3A2494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22525"/>
            <a:ext cx="12192000" cy="1392238"/>
          </a:xfrm>
        </p:spPr>
        <p:txBody>
          <a:bodyPr>
            <a:normAutofit/>
          </a:bodyPr>
          <a:lstStyle/>
          <a:p>
            <a:r>
              <a:rPr lang="ne-NP" dirty="0" smtClean="0">
                <a:cs typeface="Kalimati" panose="00000400000000000000" pitchFamily="2"/>
              </a:rPr>
              <a:t>धन्यवाद </a:t>
            </a:r>
            <a:r>
              <a:rPr lang="en-US" dirty="0" smtClean="0">
                <a:cs typeface="Kalimati" panose="00000400000000000000" pitchFamily="2"/>
              </a:rPr>
              <a:t>!</a:t>
            </a:r>
            <a:endParaRPr lang="en-GB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170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Autofit/>
          </a:bodyPr>
          <a:lstStyle/>
          <a:p>
            <a:r>
              <a:rPr lang="ne-NP" sz="3200" dirty="0">
                <a:cs typeface="Kalimati" panose="00000400000000000000" pitchFamily="2"/>
              </a:rPr>
              <a:t>वित्तीय प्रगति </a:t>
            </a:r>
            <a:r>
              <a:rPr lang="en-US" sz="3200" dirty="0">
                <a:cs typeface="Kalimati" panose="00000400000000000000" pitchFamily="2"/>
              </a:rPr>
              <a:t>(</a:t>
            </a:r>
            <a:r>
              <a:rPr lang="en-US" sz="3200" dirty="0" err="1">
                <a:cs typeface="Kalimati" panose="00000400000000000000" pitchFamily="2"/>
              </a:rPr>
              <a:t>SuTRA</a:t>
            </a:r>
            <a:r>
              <a:rPr lang="en-US" sz="3200" dirty="0">
                <a:cs typeface="Kalimati" panose="00000400000000000000" pitchFamily="2"/>
              </a:rPr>
              <a:t> </a:t>
            </a:r>
            <a:r>
              <a:rPr lang="ne-NP" sz="3200" dirty="0">
                <a:cs typeface="Kalimati" panose="00000400000000000000" pitchFamily="2"/>
              </a:rPr>
              <a:t>को विवरण बमोजिम</a:t>
            </a:r>
            <a:r>
              <a:rPr lang="en-US" sz="3200" dirty="0">
                <a:cs typeface="Kalimati" panose="00000400000000000000" pitchFamily="2"/>
              </a:rPr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89EDF8EC-4193-4B2D-B124-764B2351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625"/>
              </p:ext>
            </p:extLst>
          </p:nvPr>
        </p:nvGraphicFramePr>
        <p:xfrm>
          <a:off x="658906" y="1254125"/>
          <a:ext cx="10693723" cy="5287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684">
                  <a:extLst>
                    <a:ext uri="{9D8B030D-6E8A-4147-A177-3AD203B41FA5}">
                      <a16:colId xmlns="" xmlns:a16="http://schemas.microsoft.com/office/drawing/2014/main" val="3372003568"/>
                    </a:ext>
                  </a:extLst>
                </a:gridCol>
                <a:gridCol w="1570829">
                  <a:extLst>
                    <a:ext uri="{9D8B030D-6E8A-4147-A177-3AD203B41FA5}">
                      <a16:colId xmlns="" xmlns:a16="http://schemas.microsoft.com/office/drawing/2014/main" val="1374093235"/>
                    </a:ext>
                  </a:extLst>
                </a:gridCol>
                <a:gridCol w="1570829">
                  <a:extLst>
                    <a:ext uri="{9D8B030D-6E8A-4147-A177-3AD203B41FA5}">
                      <a16:colId xmlns="" xmlns:a16="http://schemas.microsoft.com/office/drawing/2014/main" val="1468258803"/>
                    </a:ext>
                  </a:extLst>
                </a:gridCol>
                <a:gridCol w="1193227">
                  <a:extLst>
                    <a:ext uri="{9D8B030D-6E8A-4147-A177-3AD203B41FA5}">
                      <a16:colId xmlns="" xmlns:a16="http://schemas.microsoft.com/office/drawing/2014/main" val="2692976008"/>
                    </a:ext>
                  </a:extLst>
                </a:gridCol>
                <a:gridCol w="1087497">
                  <a:extLst>
                    <a:ext uri="{9D8B030D-6E8A-4147-A177-3AD203B41FA5}">
                      <a16:colId xmlns="" xmlns:a16="http://schemas.microsoft.com/office/drawing/2014/main" val="1336107487"/>
                    </a:ext>
                  </a:extLst>
                </a:gridCol>
                <a:gridCol w="1344268">
                  <a:extLst>
                    <a:ext uri="{9D8B030D-6E8A-4147-A177-3AD203B41FA5}">
                      <a16:colId xmlns="" xmlns:a16="http://schemas.microsoft.com/office/drawing/2014/main" val="3609599287"/>
                    </a:ext>
                  </a:extLst>
                </a:gridCol>
                <a:gridCol w="951560">
                  <a:extLst>
                    <a:ext uri="{9D8B030D-6E8A-4147-A177-3AD203B41FA5}">
                      <a16:colId xmlns="" xmlns:a16="http://schemas.microsoft.com/office/drawing/2014/main" val="760797050"/>
                    </a:ext>
                  </a:extLst>
                </a:gridCol>
                <a:gridCol w="1570829">
                  <a:extLst>
                    <a:ext uri="{9D8B030D-6E8A-4147-A177-3AD203B41FA5}">
                      <a16:colId xmlns="" xmlns:a16="http://schemas.microsoft.com/office/drawing/2014/main" val="324198681"/>
                    </a:ext>
                  </a:extLst>
                </a:gridCol>
              </a:tblGrid>
              <a:tr h="469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स्थानीय तह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e-NP" sz="1200" u="none" strike="noStrike">
                          <a:effectLst/>
                        </a:rPr>
                        <a:t>विनियोजित बजेट</a:t>
                      </a:r>
                      <a:endParaRPr lang="ne-NP" sz="1200" b="0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कूल बजेट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कूल चालू खर्च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कूल कामका लागि पारिश्रमिक खर्च</a:t>
                      </a:r>
                      <a:endParaRPr lang="ne-NP" sz="1200" b="1" i="0" u="none" strike="noStrike" dirty="0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>
                          <a:effectLst/>
                          <a:cs typeface="Kalimati" panose="00000400000000000000" pitchFamily="2"/>
                        </a:rPr>
                        <a:t>चालु खर्च %</a:t>
                      </a:r>
                      <a:endParaRPr lang="ne-NP" sz="12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>
                          <a:effectLst/>
                          <a:cs typeface="Kalimati" panose="00000400000000000000" pitchFamily="2"/>
                        </a:rPr>
                        <a:t>कामका लागि पारिश्रमिक खर्च %</a:t>
                      </a:r>
                      <a:endParaRPr lang="ne-NP" sz="1200" b="1" i="0" u="none" strike="noStrike">
                        <a:solidFill>
                          <a:srgbClr val="FFFFFF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1946475187"/>
                  </a:ext>
                </a:extLst>
              </a:tr>
              <a:tr h="7398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चालु </a:t>
                      </a:r>
                      <a:r>
                        <a:rPr lang="en-US" sz="1200" u="none" strike="noStrike" dirty="0">
                          <a:effectLst/>
                          <a:cs typeface="Kalimati" panose="00000400000000000000" pitchFamily="2"/>
                        </a:rPr>
                        <a:t>(</a:t>
                      </a:r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पूँजिगत चालु समेत</a:t>
                      </a:r>
                      <a:r>
                        <a:rPr lang="en-US" sz="1200" u="none" strike="noStrike" dirty="0">
                          <a:effectLst/>
                          <a:cs typeface="Kalimati" panose="00000400000000000000" pitchFamily="2"/>
                        </a:rPr>
                        <a:t>)</a:t>
                      </a:r>
                      <a:endParaRPr lang="ne-NP" sz="1200" b="1" i="0" u="none" strike="noStrike" dirty="0">
                        <a:solidFill>
                          <a:srgbClr val="181717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e-NP" sz="1200" u="none" strike="noStrike" dirty="0">
                          <a:effectLst/>
                          <a:cs typeface="Kalimati" panose="00000400000000000000" pitchFamily="2"/>
                        </a:rPr>
                        <a:t>कामका लागि पारिश्रमिक</a:t>
                      </a:r>
                      <a:endParaRPr lang="ne-NP" sz="1200" b="1" i="0" u="none" strike="noStrike" dirty="0">
                        <a:solidFill>
                          <a:srgbClr val="181717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24613239"/>
                  </a:ext>
                </a:extLst>
              </a:tr>
              <a:tr h="37895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1565952284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1216904024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3085171969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308747868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2444443959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3879333898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2476193807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2526838131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1186865763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3071456311"/>
                  </a:ext>
                </a:extLst>
              </a:tr>
              <a:tr h="3699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  <a:cs typeface="Kalimati" panose="00000400000000000000" pitchFamily="2"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Kalimati" panose="00000400000000000000" pitchFamily="2"/>
                        <a:cs typeface="Kalimati" panose="00000400000000000000" pitchFamily="2"/>
                      </a:endParaRPr>
                    </a:p>
                  </a:txBody>
                  <a:tcPr marL="7425" marR="7425" marT="7425" marB="0" anchor="ctr"/>
                </a:tc>
                <a:extLst>
                  <a:ext uri="{0D108BD9-81ED-4DB2-BD59-A6C34878D82A}">
                    <a16:rowId xmlns="" xmlns:a16="http://schemas.microsoft.com/office/drawing/2014/main" val="3877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7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Autofit/>
          </a:bodyPr>
          <a:lstStyle/>
          <a:p>
            <a:r>
              <a:rPr lang="ne-NP" sz="3600" dirty="0">
                <a:cs typeface="Kalimati" panose="00000400000000000000" pitchFamily="2"/>
              </a:rPr>
              <a:t>युवारुप आयोजनाको आयोजना विवरण</a:t>
            </a:r>
            <a:r>
              <a:rPr lang="en-US" sz="3600" dirty="0">
                <a:cs typeface="Kalimati" panose="00000400000000000000" pitchFamily="2"/>
              </a:rPr>
              <a:t> </a:t>
            </a:r>
            <a:r>
              <a:rPr lang="en-US" sz="2800" dirty="0">
                <a:cs typeface="Kalimati" panose="00000400000000000000" pitchFamily="2"/>
              </a:rPr>
              <a:t>(EMIS </a:t>
            </a:r>
            <a:r>
              <a:rPr lang="ne-NP" sz="2800" dirty="0">
                <a:cs typeface="Kalimati" panose="00000400000000000000" pitchFamily="2"/>
              </a:rPr>
              <a:t>को विवरण बमोजिम</a:t>
            </a:r>
            <a:r>
              <a:rPr lang="en-US" sz="2800" dirty="0">
                <a:cs typeface="Kalimati" panose="00000400000000000000" pitchFamily="2"/>
              </a:rPr>
              <a:t>)</a:t>
            </a:r>
            <a:endParaRPr lang="en-US" sz="4400" dirty="0">
              <a:cs typeface="Kalimati" panose="00000400000000000000" pitchFamily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71081"/>
              </p:ext>
            </p:extLst>
          </p:nvPr>
        </p:nvGraphicFramePr>
        <p:xfrm>
          <a:off x="304801" y="1311564"/>
          <a:ext cx="11103428" cy="537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5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29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07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8961">
                  <a:extLst>
                    <a:ext uri="{9D8B030D-6E8A-4147-A177-3AD203B41FA5}">
                      <a16:colId xmlns="" xmlns:a16="http://schemas.microsoft.com/office/drawing/2014/main" val="2477200487"/>
                    </a:ext>
                  </a:extLst>
                </a:gridCol>
                <a:gridCol w="16196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505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69606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स्थानीय तह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युवा रुप आयोजना सङ्ख्या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आयोजनामा खर्च </a:t>
                      </a:r>
                      <a:r>
                        <a:rPr lang="ne-NP" sz="1400" b="0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गर्ने</a:t>
                      </a:r>
                      <a:r>
                        <a:rPr lang="ne-NP" sz="1400" b="0" i="0" u="none" strike="noStrike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 गरी स्वीकृत </a:t>
                      </a:r>
                      <a:r>
                        <a:rPr lang="ne-NP" sz="1400" b="0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बजेट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400" b="0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हालसम्मको </a:t>
                      </a:r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खर्च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  <a:p>
                      <a:pPr algn="ctr" fontAlgn="ctr"/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खर्चको प्रगति प्रतिशत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कैफियत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36423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16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687" y="464457"/>
            <a:ext cx="11473668" cy="740229"/>
          </a:xfrm>
        </p:spPr>
        <p:txBody>
          <a:bodyPr>
            <a:noAutofit/>
          </a:bodyPr>
          <a:lstStyle/>
          <a:p>
            <a:r>
              <a:rPr lang="ne-NP" sz="3600" dirty="0">
                <a:cs typeface="Kalimati" panose="00000400000000000000" pitchFamily="2"/>
              </a:rPr>
              <a:t>प्रमरोकाको आयोजनाको विवरण</a:t>
            </a:r>
            <a:r>
              <a:rPr lang="en-US" sz="3600" dirty="0">
                <a:cs typeface="Kalimati" panose="00000400000000000000" pitchFamily="2"/>
              </a:rPr>
              <a:t> </a:t>
            </a:r>
            <a:r>
              <a:rPr lang="en-US" sz="2800" dirty="0">
                <a:cs typeface="Kalimati" panose="00000400000000000000" pitchFamily="2"/>
              </a:rPr>
              <a:t>(EMIS </a:t>
            </a:r>
            <a:r>
              <a:rPr lang="ne-NP" sz="2800" dirty="0">
                <a:cs typeface="Kalimati" panose="00000400000000000000" pitchFamily="2"/>
              </a:rPr>
              <a:t>को विवरण बमोजिम</a:t>
            </a:r>
            <a:r>
              <a:rPr lang="en-US" sz="2800" dirty="0">
                <a:cs typeface="Kalimati" panose="00000400000000000000" pitchFamily="2"/>
              </a:rPr>
              <a:t>)</a:t>
            </a:r>
            <a:endParaRPr lang="en-US" sz="4400" dirty="0">
              <a:cs typeface="Kalimati" panose="00000400000000000000" pitchFamily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687135"/>
              </p:ext>
            </p:extLst>
          </p:nvPr>
        </p:nvGraphicFramePr>
        <p:xfrm>
          <a:off x="340961" y="1204687"/>
          <a:ext cx="11473667" cy="5442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6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47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4945">
                  <a:extLst>
                    <a:ext uri="{9D8B030D-6E8A-4147-A177-3AD203B41FA5}">
                      <a16:colId xmlns="" xmlns:a16="http://schemas.microsoft.com/office/drawing/2014/main" val="2477200487"/>
                    </a:ext>
                  </a:extLst>
                </a:gridCol>
                <a:gridCol w="16736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1227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677490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स्थानीय तह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प्रमरोकाको आयोजना सङ्ख्या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आयोजनामा खर्च गर्ने</a:t>
                      </a:r>
                      <a:r>
                        <a:rPr lang="ne-NP" sz="1400" b="0" i="0" u="none" strike="noStrike" baseline="0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 गरी स्वीकृत </a:t>
                      </a:r>
                      <a:r>
                        <a:rPr lang="ne-NP" sz="1400" b="0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बजेट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400" b="0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हालसम्मको खर्च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  <a:p>
                      <a:pPr algn="ctr" fontAlgn="ctr"/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खर्चको प्रगति प्रतिशत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0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Mangal"/>
                          <a:cs typeface="Kalimati" panose="00000400000000000000" pitchFamily="2"/>
                        </a:rPr>
                        <a:t>कैफियत</a:t>
                      </a:r>
                      <a:endParaRPr lang="en-US" sz="1400" b="0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Mangal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40383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  <a:cs typeface="Kalimati" panose="00000400000000000000" pitchFamily="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12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23459"/>
            <a:ext cx="9144000" cy="956682"/>
          </a:xfrm>
        </p:spPr>
        <p:txBody>
          <a:bodyPr>
            <a:noAutofit/>
          </a:bodyPr>
          <a:lstStyle/>
          <a:p>
            <a:r>
              <a:rPr lang="ne-NP" sz="3200" dirty="0">
                <a:cs typeface="Kalimati" panose="00000400000000000000" pitchFamily="2"/>
              </a:rPr>
              <a:t>रोजगार सृजना सङ्ख्या </a:t>
            </a:r>
            <a:r>
              <a:rPr lang="en-US" sz="1800" dirty="0">
                <a:cs typeface="Kalimati" panose="00000400000000000000" pitchFamily="2"/>
              </a:rPr>
              <a:t>(EMIS </a:t>
            </a:r>
            <a:r>
              <a:rPr lang="ne-NP" sz="1800" dirty="0">
                <a:cs typeface="Kalimati" panose="00000400000000000000" pitchFamily="2"/>
              </a:rPr>
              <a:t>को विवरण बमोजिम</a:t>
            </a:r>
            <a:r>
              <a:rPr lang="en-US" sz="1800" dirty="0">
                <a:cs typeface="Kalimati" panose="00000400000000000000" pitchFamily="2"/>
              </a:rPr>
              <a:t>)</a:t>
            </a:r>
            <a:endParaRPr lang="en-US" sz="3200" dirty="0">
              <a:cs typeface="Kalimati" panose="00000400000000000000" pitchFamily="2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1ECA307C-3603-4BE5-8B05-9480B56D3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446177"/>
              </p:ext>
            </p:extLst>
          </p:nvPr>
        </p:nvGraphicFramePr>
        <p:xfrm>
          <a:off x="377370" y="833222"/>
          <a:ext cx="11190516" cy="578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839">
                  <a:extLst>
                    <a:ext uri="{9D8B030D-6E8A-4147-A177-3AD203B41FA5}">
                      <a16:colId xmlns="" xmlns:a16="http://schemas.microsoft.com/office/drawing/2014/main" val="2781659691"/>
                    </a:ext>
                  </a:extLst>
                </a:gridCol>
                <a:gridCol w="1079906">
                  <a:extLst>
                    <a:ext uri="{9D8B030D-6E8A-4147-A177-3AD203B41FA5}">
                      <a16:colId xmlns="" xmlns:a16="http://schemas.microsoft.com/office/drawing/2014/main" val="2696610209"/>
                    </a:ext>
                  </a:extLst>
                </a:gridCol>
                <a:gridCol w="796430">
                  <a:extLst>
                    <a:ext uri="{9D8B030D-6E8A-4147-A177-3AD203B41FA5}">
                      <a16:colId xmlns="" xmlns:a16="http://schemas.microsoft.com/office/drawing/2014/main" val="2090876733"/>
                    </a:ext>
                  </a:extLst>
                </a:gridCol>
                <a:gridCol w="958416">
                  <a:extLst>
                    <a:ext uri="{9D8B030D-6E8A-4147-A177-3AD203B41FA5}">
                      <a16:colId xmlns="" xmlns:a16="http://schemas.microsoft.com/office/drawing/2014/main" val="2602793165"/>
                    </a:ext>
                  </a:extLst>
                </a:gridCol>
                <a:gridCol w="1255389">
                  <a:extLst>
                    <a:ext uri="{9D8B030D-6E8A-4147-A177-3AD203B41FA5}">
                      <a16:colId xmlns="" xmlns:a16="http://schemas.microsoft.com/office/drawing/2014/main" val="2831178112"/>
                    </a:ext>
                  </a:extLst>
                </a:gridCol>
                <a:gridCol w="1120402">
                  <a:extLst>
                    <a:ext uri="{9D8B030D-6E8A-4147-A177-3AD203B41FA5}">
                      <a16:colId xmlns="" xmlns:a16="http://schemas.microsoft.com/office/drawing/2014/main" val="711806216"/>
                    </a:ext>
                  </a:extLst>
                </a:gridCol>
                <a:gridCol w="1346507">
                  <a:extLst>
                    <a:ext uri="{9D8B030D-6E8A-4147-A177-3AD203B41FA5}">
                      <a16:colId xmlns="" xmlns:a16="http://schemas.microsoft.com/office/drawing/2014/main" val="2470825917"/>
                    </a:ext>
                  </a:extLst>
                </a:gridCol>
                <a:gridCol w="932542">
                  <a:extLst>
                    <a:ext uri="{9D8B030D-6E8A-4147-A177-3AD203B41FA5}">
                      <a16:colId xmlns="" xmlns:a16="http://schemas.microsoft.com/office/drawing/2014/main" val="1236101378"/>
                    </a:ext>
                  </a:extLst>
                </a:gridCol>
                <a:gridCol w="932543">
                  <a:extLst>
                    <a:ext uri="{9D8B030D-6E8A-4147-A177-3AD203B41FA5}">
                      <a16:colId xmlns="" xmlns:a16="http://schemas.microsoft.com/office/drawing/2014/main" val="3215810924"/>
                    </a:ext>
                  </a:extLst>
                </a:gridCol>
                <a:gridCol w="932542">
                  <a:extLst>
                    <a:ext uri="{9D8B030D-6E8A-4147-A177-3AD203B41FA5}">
                      <a16:colId xmlns="" xmlns:a16="http://schemas.microsoft.com/office/drawing/2014/main" val="713346108"/>
                    </a:ext>
                  </a:extLst>
                </a:gridCol>
              </a:tblGrid>
              <a:tr h="979369">
                <a:tc rowSpan="2"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स्थानीय तहको नाम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कूल सूचिकृत बेरोजगार व्यक्तिको सङ्ख्या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युवारुप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प्रमरोका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7383661"/>
                  </a:ext>
                </a:extLst>
              </a:tr>
              <a:tr h="140145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लक्ष्य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रोजगारीमा संलग्न सङ्ख्या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कूल रोजगारी दिन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औषत रोजगारी दिन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लक्ष्य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रोजगारीमा संलग्न सङ्ख्या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कूल रोजगारी दिन</a:t>
                      </a:r>
                      <a:endParaRPr lang="en-GB" dirty="0">
                        <a:cs typeface="Kalimati" panose="00000400000000000000" pitchFamily="2"/>
                      </a:endParaRPr>
                    </a:p>
                    <a:p>
                      <a:pPr algn="ctr"/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औषत रोजगारी दिन</a:t>
                      </a:r>
                      <a:endParaRPr lang="en-GB" dirty="0">
                        <a:cs typeface="Kalimati" panose="00000400000000000000" pitchFamily="2"/>
                      </a:endParaRPr>
                    </a:p>
                    <a:p>
                      <a:pPr algn="ctr"/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9366389"/>
                  </a:ext>
                </a:extLst>
              </a:tr>
              <a:tr h="567411"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06437567"/>
                  </a:ext>
                </a:extLst>
              </a:tr>
              <a:tr h="567411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1545477"/>
                  </a:ext>
                </a:extLst>
              </a:tr>
              <a:tr h="567411"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73659"/>
                  </a:ext>
                </a:extLst>
              </a:tr>
              <a:tr h="567411"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5300344"/>
                  </a:ext>
                </a:extLst>
              </a:tr>
              <a:tr h="567411"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7579040"/>
                  </a:ext>
                </a:extLst>
              </a:tr>
              <a:tr h="567411"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2031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10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Autofit/>
          </a:bodyPr>
          <a:lstStyle/>
          <a:p>
            <a:r>
              <a:rPr lang="ne-NP" sz="4800" dirty="0">
                <a:cs typeface="Kalimati" panose="00000400000000000000" pitchFamily="2"/>
              </a:rPr>
              <a:t>प्रमुख चुनौतिहरु</a:t>
            </a:r>
            <a:endParaRPr lang="en-US" sz="4800" dirty="0">
              <a:cs typeface="Kalimati" panose="00000400000000000000" pitchFamily="2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CC7F8F04-C156-4B70-8CBC-E5FD55D41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102489"/>
              </p:ext>
            </p:extLst>
          </p:nvPr>
        </p:nvGraphicFramePr>
        <p:xfrm>
          <a:off x="892735" y="1641253"/>
          <a:ext cx="10406530" cy="409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3265">
                  <a:extLst>
                    <a:ext uri="{9D8B030D-6E8A-4147-A177-3AD203B41FA5}">
                      <a16:colId xmlns="" xmlns:a16="http://schemas.microsoft.com/office/drawing/2014/main" val="3901218059"/>
                    </a:ext>
                  </a:extLst>
                </a:gridCol>
                <a:gridCol w="5203265">
                  <a:extLst>
                    <a:ext uri="{9D8B030D-6E8A-4147-A177-3AD203B41FA5}">
                      <a16:colId xmlns="" xmlns:a16="http://schemas.microsoft.com/office/drawing/2014/main" val="1328545283"/>
                    </a:ext>
                  </a:extLst>
                </a:gridCol>
              </a:tblGrid>
              <a:tr h="584912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मुख्य चुनौतिहरु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समाधानका लागि गरिएका प्रयासहरु</a:t>
                      </a:r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3597710"/>
                  </a:ext>
                </a:extLst>
              </a:tr>
              <a:tr h="584912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2612256"/>
                  </a:ext>
                </a:extLst>
              </a:tr>
              <a:tr h="584912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3542226"/>
                  </a:ext>
                </a:extLst>
              </a:tr>
              <a:tr h="584912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315447"/>
                  </a:ext>
                </a:extLst>
              </a:tr>
              <a:tr h="584912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7364134"/>
                  </a:ext>
                </a:extLst>
              </a:tr>
              <a:tr h="584912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6205407"/>
                  </a:ext>
                </a:extLst>
              </a:tr>
              <a:tr h="584912">
                <a:tc>
                  <a:txBody>
                    <a:bodyPr/>
                    <a:lstStyle/>
                    <a:p>
                      <a:endParaRPr lang="en-GB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1621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86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rmAutofit fontScale="90000"/>
          </a:bodyPr>
          <a:lstStyle/>
          <a:p>
            <a:r>
              <a:rPr lang="ne-NP" dirty="0">
                <a:cs typeface="Kalimati" panose="00000400000000000000" pitchFamily="2"/>
              </a:rPr>
              <a:t>प्रमुख सिकाईहरु</a:t>
            </a:r>
            <a:endParaRPr lang="en-US" dirty="0">
              <a:cs typeface="Kalimati" panose="00000400000000000000" pitchFamily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BF5ADC2-8B7F-473E-9ADF-8AC2346538C6}"/>
              </a:ext>
            </a:extLst>
          </p:cNvPr>
          <p:cNvSpPr txBox="1"/>
          <p:nvPr/>
        </p:nvSpPr>
        <p:spPr>
          <a:xfrm>
            <a:off x="779929" y="2030506"/>
            <a:ext cx="105559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09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rmAutofit fontScale="90000"/>
          </a:bodyPr>
          <a:lstStyle/>
          <a:p>
            <a:r>
              <a:rPr lang="ne-NP" dirty="0">
                <a:cs typeface="Kalimati" panose="00000400000000000000" pitchFamily="2"/>
              </a:rPr>
              <a:t>सुझाव</a:t>
            </a:r>
            <a:endParaRPr lang="en-US" dirty="0">
              <a:cs typeface="Kalimati" panose="00000400000000000000" pitchFamily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981146"/>
              </p:ext>
            </p:extLst>
          </p:nvPr>
        </p:nvGraphicFramePr>
        <p:xfrm>
          <a:off x="753034" y="1500764"/>
          <a:ext cx="10394578" cy="512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7289">
                  <a:extLst>
                    <a:ext uri="{9D8B030D-6E8A-4147-A177-3AD203B41FA5}">
                      <a16:colId xmlns="" xmlns:a16="http://schemas.microsoft.com/office/drawing/2014/main" val="721732846"/>
                    </a:ext>
                  </a:extLst>
                </a:gridCol>
                <a:gridCol w="5197289">
                  <a:extLst>
                    <a:ext uri="{9D8B030D-6E8A-4147-A177-3AD203B41FA5}">
                      <a16:colId xmlns="" xmlns:a16="http://schemas.microsoft.com/office/drawing/2014/main" val="2314806172"/>
                    </a:ext>
                  </a:extLst>
                </a:gridCol>
              </a:tblGrid>
              <a:tr h="854930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विषय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सुझाव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8298303"/>
                  </a:ext>
                </a:extLst>
              </a:tr>
              <a:tr h="854930"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9763755"/>
                  </a:ext>
                </a:extLst>
              </a:tr>
              <a:tr h="854930"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5280150"/>
                  </a:ext>
                </a:extLst>
              </a:tr>
              <a:tr h="854930">
                <a:tc>
                  <a:txBody>
                    <a:bodyPr/>
                    <a:lstStyle/>
                    <a:p>
                      <a:endParaRPr lang="en-US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8099039"/>
                  </a:ext>
                </a:extLst>
              </a:tr>
              <a:tr h="854930">
                <a:tc>
                  <a:txBody>
                    <a:bodyPr/>
                    <a:lstStyle/>
                    <a:p>
                      <a:endParaRPr lang="en-US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2520663"/>
                  </a:ext>
                </a:extLst>
              </a:tr>
              <a:tr h="854930"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9341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495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AC7B581D-D84A-4CE3-9DD7-3DE3A24943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e-NP" dirty="0">
                <a:cs typeface="Kalimati" panose="00000400000000000000" pitchFamily="2"/>
              </a:rPr>
              <a:t>प्रकाशन गर्न </a:t>
            </a:r>
            <a:r>
              <a:rPr lang="ne-NP" dirty="0" smtClean="0">
                <a:cs typeface="Kalimati" panose="00000400000000000000" pitchFamily="2"/>
              </a:rPr>
              <a:t>योग्य कार्यहरु,</a:t>
            </a:r>
            <a:r>
              <a:rPr lang="ne-NP" dirty="0" smtClean="0"/>
              <a:t> </a:t>
            </a:r>
            <a:r>
              <a:rPr lang="en-US" dirty="0"/>
              <a:t>High Resolution </a:t>
            </a:r>
            <a:r>
              <a:rPr lang="en-US" dirty="0" smtClean="0"/>
              <a:t>Photos</a:t>
            </a:r>
            <a:r>
              <a:rPr lang="ne-NP" dirty="0" smtClean="0"/>
              <a:t> </a:t>
            </a:r>
            <a:r>
              <a:rPr lang="ne-NP" dirty="0" smtClean="0">
                <a:cs typeface="Kalimati" panose="00000400000000000000" pitchFamily="2"/>
              </a:rPr>
              <a:t>समेत</a:t>
            </a:r>
            <a:endParaRPr lang="en-GB" dirty="0"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7777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214</Words>
  <Application>Microsoft Office PowerPoint</Application>
  <PresentationFormat>Widescreen</PresentationFormat>
  <Paragraphs>151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Kalimati</vt:lpstr>
      <vt:lpstr>Mangal</vt:lpstr>
      <vt:lpstr>Office Theme</vt:lpstr>
      <vt:lpstr>प्रस्तुतीको ढाँचा  ……………. जिल्ला</vt:lpstr>
      <vt:lpstr>वित्तीय प्रगति (SuTRA को विवरण बमोजिम)</vt:lpstr>
      <vt:lpstr>युवारुप आयोजनाको आयोजना विवरण (EMIS को विवरण बमोजिम)</vt:lpstr>
      <vt:lpstr>प्रमरोकाको आयोजनाको विवरण (EMIS को विवरण बमोजिम)</vt:lpstr>
      <vt:lpstr>रोजगार सृजना सङ्ख्या (EMIS को विवरण बमोजिम)</vt:lpstr>
      <vt:lpstr>प्रमुख चुनौतिहरु</vt:lpstr>
      <vt:lpstr>प्रमुख सिकाईहरु</vt:lpstr>
      <vt:lpstr>सुझाव</vt:lpstr>
      <vt:lpstr>प्रकाशन गर्न योग्य कार्यहरु, High Resolution Photos समेत</vt:lpstr>
      <vt:lpstr>धन्यवाद !</vt:lpstr>
    </vt:vector>
  </TitlesOfParts>
  <Company>Dynabook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जिल्लागत प्रस्तुती</dc:title>
  <dc:creator>lokna</dc:creator>
  <cp:lastModifiedBy>user</cp:lastModifiedBy>
  <cp:revision>10</cp:revision>
  <cp:lastPrinted>2022-08-14T05:47:05Z</cp:lastPrinted>
  <dcterms:created xsi:type="dcterms:W3CDTF">2021-11-02T05:46:11Z</dcterms:created>
  <dcterms:modified xsi:type="dcterms:W3CDTF">2022-08-14T06:04:50Z</dcterms:modified>
</cp:coreProperties>
</file>